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3" r:id="rId3"/>
    <p:sldId id="264" r:id="rId4"/>
    <p:sldId id="265" r:id="rId5"/>
    <p:sldId id="266" r:id="rId6"/>
    <p:sldId id="257" r:id="rId7"/>
    <p:sldId id="258" r:id="rId8"/>
    <p:sldId id="259" r:id="rId9"/>
    <p:sldId id="261" r:id="rId10"/>
    <p:sldId id="262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741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963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48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4038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7275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712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908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144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3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664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89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CD23C71-1580-4BF2-8E45-A49A4DF34ED6}" type="datetimeFigureOut">
              <a:rPr lang="uk-UA" smtClean="0"/>
              <a:t>29.07.2024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0FAECD3-9EC4-4E7F-BC24-2B3DADECCC80}" type="slidenum">
              <a:rPr lang="uk-UA" smtClean="0"/>
              <a:t>‹№›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423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2D87F-DA08-4A49-B345-1136FB32C8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років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від дня народження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Франческо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Петрарки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45017A15-607B-49FC-8C83-DEAA401F70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1304–1374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FDFCB2-F303-4CE8-A506-F8A0C533D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85145" cy="457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4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82054E-6807-42B7-B6F3-FB86FE328123}"/>
              </a:ext>
            </a:extLst>
          </p:cNvPr>
          <p:cNvSpPr txBox="1"/>
          <p:nvPr/>
        </p:nvSpPr>
        <p:spPr>
          <a:xfrm>
            <a:off x="3919756" y="2071162"/>
            <a:ext cx="60946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b="1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sz="1800" b="1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італійський поет та літописець, ранній гуманіст. Один із засновників гуманізму, його називають «батьком гуманізму».</a:t>
            </a:r>
            <a:endParaRPr lang="uk-UA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 народився 20 липня 1304 року в місті </a:t>
            </a:r>
            <a:r>
              <a:rPr lang="uk-UA" sz="18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Ареццо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Тоскана. Його родина була змушена покинути Флоренцію через політичні конфлікти. У 1312 році родина переїхала до Авіньйона, де в той час знаходилася папська резиденція. Петрарка отримав гарну освіту, вивчав право у </a:t>
            </a:r>
            <a:r>
              <a:rPr lang="uk-UA" sz="18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Монпельє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Болоньї, але невдовзі вирішив присвятити своє життя літературі та науці.</a:t>
            </a:r>
            <a:endParaRPr lang="uk-UA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8FD2F0-8C54-4000-A287-5F6C64B61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8" y="200156"/>
            <a:ext cx="3304016" cy="219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6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D846E3-35F4-48CB-BC9B-360CDA60D748}"/>
              </a:ext>
            </a:extLst>
          </p:cNvPr>
          <p:cNvSpPr txBox="1"/>
          <p:nvPr/>
        </p:nvSpPr>
        <p:spPr>
          <a:xfrm>
            <a:off x="4163037" y="1521601"/>
            <a:ext cx="609460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У 1327 році Петрарка зустрів Лауру, жінку, яка надихнула його на створення численних сонетів та віршів, зібраних у збірнику </a:t>
            </a:r>
            <a:r>
              <a:rPr lang="uk-UA" sz="1800" b="1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«Книга пісень».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Хоча Лаура залишається загадковою постаттю її образ став символом піднесеного та недосяжного кохання. Петрарка також писав латиною, створивши такі твори, як </a:t>
            </a:r>
            <a:r>
              <a:rPr lang="uk-UA" sz="1800" b="1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«Африка»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та </a:t>
            </a:r>
            <a:r>
              <a:rPr lang="uk-UA" sz="1800" b="1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«Про знаменитих чоловіків»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Петрарка активно займався збиранням і збереженням античних рукописів, що значно сприяло відродженню класичної культури. Він був одним із перших, хто почав вивчати й популяризувати твори давніх авторів, таких як Цицерон і Вергілій.</a:t>
            </a:r>
            <a:endParaRPr lang="uk-UA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F23318-4789-444E-83B4-0D93CD3D9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01" y="269759"/>
            <a:ext cx="3249319" cy="223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13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D5685E-5B5B-463F-BF36-AA482A65F24A}"/>
              </a:ext>
            </a:extLst>
          </p:cNvPr>
          <p:cNvSpPr txBox="1"/>
          <p:nvPr/>
        </p:nvSpPr>
        <p:spPr>
          <a:xfrm>
            <a:off x="4062369" y="1286548"/>
            <a:ext cx="609460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 останні роки свого життя Петрарка багато подорожував, відвідавши різні міста Італії та Європи. Він продовжував займатися літературною і науковою діяльністю.</a:t>
            </a:r>
            <a:endParaRPr lang="uk-UA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 квітня 1341 року в Римі Петрарку увінчали лавровим вінком (найвища нагорода для поета). Першим маніфестом гуманізму Відродження називали промову Петрарки в римському Сенаті на увінчанні його лавровим вінком</a:t>
            </a:r>
            <a:endParaRPr lang="uk-UA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Петрарка помер 19 липня 1374 року в </a:t>
            </a:r>
            <a:r>
              <a:rPr lang="uk-UA" sz="18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Аркуї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(поблизу </a:t>
            </a:r>
            <a:r>
              <a:rPr lang="uk-UA" sz="18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Падови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нині названо на його честь </a:t>
            </a:r>
            <a:r>
              <a:rPr lang="uk-UA" sz="18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Аркуа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-Петрарка), де і був похований. Він заповів свою бібліотеку рукописів місту Венеція, ці рукописи стали важливою часткою бібліотеки </a:t>
            </a:r>
            <a:r>
              <a:rPr lang="uk-UA" sz="18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Марка у Венеції.</a:t>
            </a:r>
            <a:endParaRPr lang="uk-UA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446212-425B-4547-BE50-AB96BCC78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28" y="180413"/>
            <a:ext cx="2952794" cy="295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55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A9A860-BF3E-4503-A32A-2B3CF54E26CB}"/>
              </a:ext>
            </a:extLst>
          </p:cNvPr>
          <p:cNvSpPr txBox="1"/>
          <p:nvPr/>
        </p:nvSpPr>
        <p:spPr>
          <a:xfrm>
            <a:off x="3785532" y="889843"/>
            <a:ext cx="609460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Найвідоміший твір Петрарки — збірка «</a:t>
            </a:r>
            <a:r>
              <a:rPr lang="uk-UA" sz="18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Канцоньєр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що в перекладі означає «Книга пісень». Всього у збірці 366 віршів. Збірка перевидавалася 200 разів лише на початок </a:t>
            </a:r>
            <a:r>
              <a:rPr lang="en-US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XVII 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століття.</a:t>
            </a:r>
            <a:br>
              <a:rPr lang="uk-UA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Крім любовної лірики, популярність Петрарці принесла поема</a:t>
            </a:r>
            <a:r>
              <a:rPr lang="uk-UA" sz="180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«Тріумфи», у якій відображена життєва філософія автора.</a:t>
            </a:r>
            <a:endParaRPr lang="uk-UA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Найвідоміші твори </a:t>
            </a:r>
            <a:r>
              <a:rPr lang="uk-UA" sz="180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sz="180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Петрарки – збірка поезій «</a:t>
            </a:r>
            <a:r>
              <a:rPr lang="uk-UA" sz="180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Канцоньєре</a:t>
            </a:r>
            <a:r>
              <a:rPr lang="uk-UA" sz="180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(присвячена мадонні Лаурі), «Африка», 12 еклог, «Про достопам’ятні речі», «Про знаменитих чоловіків», «Моя таємниця, або Книга бесід про презирство до світу».</a:t>
            </a:r>
            <a:endParaRPr lang="uk-UA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sz="18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 залишив глибокий слід в історії літератури та культури. Його твори мали величезний вплив на розвиток європейської поезії та гуманізму, а його особистість і творчість досі надихають багатьох дослідників і поетів.</a:t>
            </a:r>
            <a:endParaRPr lang="uk-UA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6DB0F9-0FBA-4661-BBF3-FEA3077DA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13" y="268579"/>
            <a:ext cx="2961183" cy="296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49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6B9896-484C-4A88-831C-4FBC8C90A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11" y="771788"/>
            <a:ext cx="3122278" cy="49956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D440D4-131E-4621-ABB8-DA3E445DB5D5}"/>
              </a:ext>
            </a:extLst>
          </p:cNvPr>
          <p:cNvSpPr txBox="1"/>
          <p:nvPr/>
        </p:nvSpPr>
        <p:spPr>
          <a:xfrm>
            <a:off x="5027103" y="863958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Петрарка.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Вірші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кохання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Петрарка. – К. :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Мультимедійне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видавництво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Стрельбицького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2015.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6B2B7A-56D4-44CB-8AEC-30AB941E0D14}"/>
              </a:ext>
            </a:extLst>
          </p:cNvPr>
          <p:cNvSpPr txBox="1"/>
          <p:nvPr/>
        </p:nvSpPr>
        <p:spPr>
          <a:xfrm>
            <a:off x="5186494" y="2507875"/>
            <a:ext cx="60946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«Вірші про кохання» </a:t>
            </a:r>
            <a:r>
              <a:rPr lang="uk-UA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Петрарки — добірка, до якої увійшли найкращі зразки інтимної лірики автора. Ліричний герой цих творів возвеличує образ коханої Лаури, оспівує її красу і чарівність. Переклад поезій був здійснений видатним українським митцем Дмитром Павличком.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113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3761FA-B53E-4D1E-B996-5525FE1A6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5" y="656534"/>
            <a:ext cx="3230993" cy="4918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0C5B18-1602-4CDD-9CF6-0A8063F81681}"/>
              </a:ext>
            </a:extLst>
          </p:cNvPr>
          <p:cNvSpPr txBox="1"/>
          <p:nvPr/>
        </p:nvSpPr>
        <p:spPr>
          <a:xfrm>
            <a:off x="4817378" y="549289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Петрарка. Про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незнання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Петрарка. – К. :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Апріорі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2022. – 322 с.</a:t>
            </a:r>
          </a:p>
          <a:p>
            <a:pPr algn="l"/>
            <a:endParaRPr lang="ru-RU" b="0" i="0" dirty="0">
              <a:solidFill>
                <a:srgbClr val="626B77"/>
              </a:solidFill>
              <a:effectLst/>
              <a:latin typeface="Mabry Pr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45E73B-8556-4E18-AE91-0AE2D5E13CCE}"/>
              </a:ext>
            </a:extLst>
          </p:cNvPr>
          <p:cNvSpPr txBox="1"/>
          <p:nvPr/>
        </p:nvSpPr>
        <p:spPr>
          <a:xfrm>
            <a:off x="4817378" y="1794163"/>
            <a:ext cx="609460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solidFill>
                  <a:srgbClr val="222222"/>
                </a:solidFill>
                <a:effectLst/>
                <a:latin typeface="Mabry Pro"/>
              </a:rPr>
              <a:t>	</a:t>
            </a:r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Книжка вибраних творів </a:t>
            </a:r>
            <a:r>
              <a:rPr lang="uk-UA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Петрарки відкриє читачеві нову іпостась знаного італійського гуманіста доби Ренесансу — філософа й полеміста. До видання увійшли книги роздумів про усамітнений спосіб життя, незнання й неуцтво, що запанувало світом, та гострий полемічний твір-напад проти лікаря, який лікував батька письменника. Тексти перекладів доповнює розвідка про </a:t>
            </a:r>
            <a:r>
              <a:rPr lang="uk-UA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петрарківські</a:t>
            </a:r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мотиви у творчості Ігоря Качуровського, відомого дослідника й перекладача творів італійського поета, подана також бібліографія видань і перекладів творів Петрарки. Для широкого кола читачів, шанувальників філософської думки, ренесансної літератури і творчості італійського гуманіста.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24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744AAB-F281-46E8-B7FD-098C5B8F3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70" y="567257"/>
            <a:ext cx="3235266" cy="50030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495B7D-0D14-467E-B34A-0FD3D1ADCF02}"/>
              </a:ext>
            </a:extLst>
          </p:cNvPr>
          <p:cNvSpPr txBox="1"/>
          <p:nvPr/>
        </p:nvSpPr>
        <p:spPr>
          <a:xfrm>
            <a:off x="5119382" y="691902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Петрарка. Сонеты /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Петрарка. –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Харків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Фоліо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2013. – 235 с.</a:t>
            </a:r>
          </a:p>
          <a:p>
            <a:pPr algn="l"/>
            <a:endParaRPr lang="ru-RU" b="0" i="0" dirty="0">
              <a:solidFill>
                <a:srgbClr val="626B77"/>
              </a:solidFill>
              <a:effectLst/>
              <a:latin typeface="Mabry Pr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F51446-CC6C-4D4E-8E37-50B00F3AC845}"/>
              </a:ext>
            </a:extLst>
          </p:cNvPr>
          <p:cNvSpPr txBox="1"/>
          <p:nvPr/>
        </p:nvSpPr>
        <p:spPr>
          <a:xfrm>
            <a:off x="4876101" y="2356793"/>
            <a:ext cx="60946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solidFill>
                  <a:srgbClr val="222222"/>
                </a:solidFill>
                <a:effectLst/>
                <a:latin typeface="Mabry Pro"/>
              </a:rPr>
              <a:t>	</a:t>
            </a:r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"Не раз Любов твердила мені: "Пиши! .. "- Ці слова великого італійського поета епохи Відродження </a:t>
            </a:r>
            <a:r>
              <a:rPr lang="uk-UA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Петрарки як не можна краще відображають основну тему книги, яка відкриє читачеві чарівний світ любовної лірики - своєрідного поетичного щоденника, присвяченого любові поета до Лаури.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90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828F2D-CE7E-476E-AB65-A5C5B581C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81" y="1213906"/>
            <a:ext cx="2646727" cy="37810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38D475-BA66-4524-AE2F-ADD0B884FA28}"/>
              </a:ext>
            </a:extLst>
          </p:cNvPr>
          <p:cNvSpPr txBox="1"/>
          <p:nvPr/>
        </p:nvSpPr>
        <p:spPr>
          <a:xfrm>
            <a:off x="4834155" y="636804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Коваленко, Ольга.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Петрарка.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уроках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зарубіжної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Ольга Коваленко. – К. :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Підручники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посібники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,2009. – 96 с.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39DBEB-6063-4181-A2D8-DAA7DA528A08}"/>
              </a:ext>
            </a:extLst>
          </p:cNvPr>
          <p:cNvSpPr txBox="1"/>
          <p:nvPr/>
        </p:nvSpPr>
        <p:spPr>
          <a:xfrm>
            <a:off x="4870507" y="2413337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Посібник містить різноманітні матеріали про життя і творчість </a:t>
            </a:r>
            <a:r>
              <a:rPr lang="uk-UA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Петрарки, довідки про видатних митців доби Відродження, систему уроків із вивчення сонетів поета – та сценарій літературного вечора, присвячений його поезії.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141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186F00-FB72-4062-B17E-643FE293D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80" y="683513"/>
            <a:ext cx="3722661" cy="57328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70D0E3-48B7-4AAF-8242-E24770D674AC}"/>
              </a:ext>
            </a:extLst>
          </p:cNvPr>
          <p:cNvSpPr txBox="1"/>
          <p:nvPr/>
        </p:nvSpPr>
        <p:spPr>
          <a:xfrm>
            <a:off x="5142451" y="448621"/>
            <a:ext cx="65043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Петрарка. До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нащадків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моє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послання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Таємниця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мого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зцілення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Книга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бесід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байдужість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мирського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Петрарка. –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Харків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Фоліо</a:t>
            </a:r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2018.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BB75A9-3F48-48E0-9BD1-9F7DD1A0AAFF}"/>
              </a:ext>
            </a:extLst>
          </p:cNvPr>
          <p:cNvSpPr txBox="1"/>
          <p:nvPr/>
        </p:nvSpPr>
        <p:spPr>
          <a:xfrm>
            <a:off x="4706224" y="1531341"/>
            <a:ext cx="710831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Отєць</a:t>
            </a:r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гуманізму», один з найосвіченіших інтелектуалів своєї доби, славетний латиніст, прихильник свобод і республіканських вольностей, що дружив з тиранами та монархами, </a:t>
            </a:r>
            <a:r>
              <a:rPr lang="uk-UA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 (1304—1374) за життя часто думав і писав про смерть, а слави у віках зажив як неперевершений співець кохання.</a:t>
            </a:r>
          </a:p>
          <a:p>
            <a:pPr algn="just"/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 нащадків моє послання» (1350) — автобіографічний твір, своєрідний заповіт прийдешнім поколінням. Це розповідь обдарованого європейця, що вже чогось досяг, але, попри кризу середнього віку, не припиняє шукати свого місця в житті, хоче справити краще враження на спільноту, а найперше — на себе самого.</a:t>
            </a:r>
          </a:p>
          <a:p>
            <a:pPr algn="just"/>
            <a:r>
              <a:rPr lang="uk-UA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«Таємницю мого зцілення, або Книгу бесід про байдужість до мирського» (1343) називають щоденником духовної кризи. У деяких перекладах твір виходив під назвою «Сповідь». «Таємниця...» побудована як уявний діалог Петрарки з Блаженним Августином. Упродовж трьох діб учасники діалогу цитують Вергілія, Цицерона, Сенеку і самого Петрарку. Саме байдужість до мирського є способом зцілення, який пропонує Петрарці Блаженний Августин.</a:t>
            </a:r>
          </a:p>
        </p:txBody>
      </p:sp>
    </p:spTree>
    <p:extLst>
      <p:ext uri="{BB962C8B-B14F-4D97-AF65-F5344CB8AC3E}">
        <p14:creationId xmlns:p14="http://schemas.microsoft.com/office/powerpoint/2010/main" val="1447680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1A2855-63A2-4E63-A2AA-2B9EB9466462}"/>
              </a:ext>
            </a:extLst>
          </p:cNvPr>
          <p:cNvSpPr txBox="1"/>
          <p:nvPr/>
        </p:nvSpPr>
        <p:spPr>
          <a:xfrm>
            <a:off x="2837576" y="1720840"/>
            <a:ext cx="6094602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14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використаних</a:t>
            </a:r>
            <a:r>
              <a:rPr lang="ru-RU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1400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720 </a:t>
            </a:r>
            <a:r>
              <a:rPr lang="ru-RU" sz="14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дня </a:t>
            </a:r>
            <a:r>
              <a:rPr lang="ru-RU" sz="14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народження</a:t>
            </a:r>
            <a:r>
              <a:rPr lang="ru-RU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ru-RU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Петрарки </a:t>
            </a:r>
            <a:r>
              <a:rPr lang="en-US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ресурс</a:t>
            </a:r>
            <a:r>
              <a:rPr lang="en-US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– Режим доступу:</a:t>
            </a:r>
            <a:r>
              <a:rPr lang="en-US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https://www.slavutichlib.com.ua/kalendar/eventdetail/309/-/720-rokiv-vid-dnia-narodzhennia-franchesko-petrarky-1304-1374-italiiskoho-vchenoho-poeta-litopystsia-odnoho-iz-zasnovnykiv-humanistychnoi-kultury-vidr</a:t>
            </a:r>
            <a:r>
              <a:rPr lang="uk-UA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– Заголовок з екрану.</a:t>
            </a:r>
          </a:p>
          <a:p>
            <a:pPr algn="just"/>
            <a:endParaRPr lang="uk-UA" sz="1400" b="0" i="0" dirty="0">
              <a:solidFill>
                <a:srgbClr val="2E333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Петрарка</a:t>
            </a:r>
            <a:r>
              <a:rPr lang="en-US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uk-UA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ресурс</a:t>
            </a:r>
            <a:r>
              <a:rPr lang="en-US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// Вікіпедія. – Режим доступу: 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https://uk.wikipedia.org/wiki/%D0%A4%D1%80%D0%B0%D0%BD%D1%87%D0%B5%D1%81%D0%BA%D0%BE_%D0%9F%D0%B5%D1%82%D1%80%D0%B0%D1%80%D0%BA%D0%B0</a:t>
            </a:r>
            <a:r>
              <a:rPr lang="uk-UA" sz="1400" b="0" i="0" dirty="0">
                <a:solidFill>
                  <a:srgbClr val="2E33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 – Заголовок з екрану.</a:t>
            </a:r>
            <a:endParaRPr lang="uk-UA" sz="1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93481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нтеграл">
  <a:themeElements>
    <a:clrScheme name="І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І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І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65</TotalTime>
  <Words>1083</Words>
  <Application>Microsoft Office PowerPoint</Application>
  <PresentationFormat>Широкий екран</PresentationFormat>
  <Paragraphs>29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8" baseType="lpstr">
      <vt:lpstr>Calibri</vt:lpstr>
      <vt:lpstr>Mabry Pro</vt:lpstr>
      <vt:lpstr>Times New Roman</vt:lpstr>
      <vt:lpstr>Tw Cen MT</vt:lpstr>
      <vt:lpstr>Tw Cen MT Condensed</vt:lpstr>
      <vt:lpstr>Wingdings 3</vt:lpstr>
      <vt:lpstr>Інтеграл</vt:lpstr>
      <vt:lpstr>720 років від дня народження Франческо Петрарки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720 років від дня народження Франческо Петрарки </dc:title>
  <dc:creator>admin</dc:creator>
  <cp:lastModifiedBy>admin</cp:lastModifiedBy>
  <cp:revision>13</cp:revision>
  <dcterms:created xsi:type="dcterms:W3CDTF">2024-07-29T08:55:48Z</dcterms:created>
  <dcterms:modified xsi:type="dcterms:W3CDTF">2024-07-29T10:04:29Z</dcterms:modified>
</cp:coreProperties>
</file>