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sldIdLst>
    <p:sldId id="256" r:id="rId2"/>
    <p:sldId id="257" r:id="rId3"/>
    <p:sldId id="261" r:id="rId4"/>
    <p:sldId id="262" r:id="rId5"/>
    <p:sldId id="263" r:id="rId6"/>
    <p:sldId id="264" r:id="rId7"/>
    <p:sldId id="265" r:id="rId8"/>
    <p:sldId id="266" r:id="rId9"/>
    <p:sldId id="258" r:id="rId10"/>
    <p:sldId id="259" r:id="rId11"/>
    <p:sldId id="26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611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62551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8A87A34-81AB-432B-8DAE-1953F412C126}" type="datetimeFigureOut">
              <a:rPr lang="en-US" smtClean="0"/>
              <a:pPr/>
              <a:t>7/12/2024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47088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7/12/2024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41020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7/12/2024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518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7/12/2024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66810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7/12/2024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61072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8A87A34-81AB-432B-8DAE-1953F412C126}" type="datetimeFigureOut">
              <a:rPr lang="en-US" smtClean="0"/>
              <a:t>7/12/2024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70907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8A87A34-81AB-432B-8DAE-1953F412C126}" type="datetimeFigureOut">
              <a:rPr lang="en-US" smtClean="0"/>
              <a:t>7/12/2024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50467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8A87A34-81AB-432B-8DAE-1953F412C126}" type="datetimeFigureOut">
              <a:rPr lang="en-US" smtClean="0"/>
              <a:pPr/>
              <a:t>7/12/2024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88536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8A87A34-81AB-432B-8DAE-1953F412C126}" type="datetimeFigureOut">
              <a:rPr lang="en-US" smtClean="0"/>
              <a:pPr/>
              <a:t>7/12/2024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46854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8A87A34-81AB-432B-8DAE-1953F412C126}" type="datetimeFigureOut">
              <a:rPr lang="en-US" smtClean="0"/>
              <a:pPr/>
              <a:t>7/12/2024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11969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8A87A34-81AB-432B-8DAE-1953F412C126}" type="datetimeFigureOut">
              <a:rPr lang="en-US" smtClean="0"/>
              <a:pPr/>
              <a:t>7/12/2024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88720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8A87A34-81AB-432B-8DAE-1953F412C126}" type="datetimeFigureOut">
              <a:rPr lang="en-US" smtClean="0"/>
              <a:pPr/>
              <a:t>7/12/2024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49836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49180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7/12/2024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45980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7/12/2024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4074949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 Id="rId5" Type="http://schemas.openxmlformats.org/officeDocument/2006/relationships/hyperlink" Target="https://uk.wikipedia.org/w/index.php?title=%D0%9D%D0%B0%D1%80%D0%B5%D1%87%D0%B5%D0%BD%D0%B0_%D1%96_%D0%BD%D0%B0%D1%80%D0%B5%D1%87%D0%B5%D0%BD%D0%B8%D0%B9_(%D0%BA%D0%B0%D1%80%D1%82%D0%B8%D0%BD%D0%B0_%D0%9C%D0%BE%D0%B4%D1%96%D0%BB%D1%8C%D1%8F%D0%BD%D1%96)&amp;action=edit&amp;redlink=1" TargetMode="Externa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yakaboo.ua/book_publisher/view/Prestel" TargetMode="External"/><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designbook.com.ua/publishing/taschen-1" TargetMode="Externa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365days.com.ua/chastyna-1-istoriya-zhyttya-amedeo-modilyani/"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998C48-0E01-4A1E-AF08-C5494EFD6324}"/>
              </a:ext>
            </a:extLst>
          </p:cNvPr>
          <p:cNvSpPr>
            <a:spLocks noGrp="1"/>
          </p:cNvSpPr>
          <p:nvPr>
            <p:ph type="ctrTitle"/>
          </p:nvPr>
        </p:nvSpPr>
        <p:spPr/>
        <p:txBody>
          <a:bodyPr>
            <a:normAutofit/>
          </a:bodyPr>
          <a:lstStyle/>
          <a:p>
            <a:r>
              <a:rPr lang="ru-RU" sz="3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140</a:t>
            </a:r>
            <a:r>
              <a:rPr lang="ru-RU" sz="3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3200" b="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років</a:t>
            </a:r>
            <a:r>
              <a:rPr lang="ru-RU" sz="3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3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від</a:t>
            </a:r>
            <a:r>
              <a:rPr lang="ru-RU" sz="3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дня </a:t>
            </a:r>
            <a:r>
              <a:rPr lang="ru-RU" sz="3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народження</a:t>
            </a:r>
            <a:r>
              <a:rPr lang="ru-RU" sz="3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3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Амедео </a:t>
            </a:r>
            <a:r>
              <a:rPr lang="ru-RU" sz="3200" b="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Модільяні</a:t>
            </a:r>
            <a:r>
              <a:rPr lang="ru-RU" sz="3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uk-UA" sz="3200" dirty="0">
              <a:solidFill>
                <a:schemeClr val="tx1"/>
              </a:solidFill>
              <a:latin typeface="Times New Roman" panose="02020603050405020304" pitchFamily="18" charset="0"/>
              <a:cs typeface="Times New Roman" panose="02020603050405020304" pitchFamily="18" charset="0"/>
            </a:endParaRPr>
          </a:p>
        </p:txBody>
      </p:sp>
      <p:sp>
        <p:nvSpPr>
          <p:cNvPr id="3" name="Підзаголовок 2">
            <a:extLst>
              <a:ext uri="{FF2B5EF4-FFF2-40B4-BE49-F238E27FC236}">
                <a16:creationId xmlns:a16="http://schemas.microsoft.com/office/drawing/2014/main" id="{3C906FB9-F27E-4F8E-A5A4-495A340948E7}"/>
              </a:ext>
            </a:extLst>
          </p:cNvPr>
          <p:cNvSpPr>
            <a:spLocks noGrp="1"/>
          </p:cNvSpPr>
          <p:nvPr>
            <p:ph type="subTitle" idx="1"/>
          </p:nvPr>
        </p:nvSpPr>
        <p:spPr/>
        <p:txBody>
          <a:bodyPr>
            <a:normAutofit/>
          </a:bodyPr>
          <a:lstStyle/>
          <a:p>
            <a:pPr algn="ctr"/>
            <a:r>
              <a:rPr lang="ru-RU" sz="4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1884–1920</a:t>
            </a:r>
            <a:endParaRPr lang="uk-UA" sz="4000" dirty="0">
              <a:solidFill>
                <a:schemeClr val="tx1"/>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456AC3B0-DD4E-4253-8E6E-A2E654229FF1}"/>
              </a:ext>
            </a:extLst>
          </p:cNvPr>
          <p:cNvPicPr>
            <a:picLocks noChangeAspect="1"/>
          </p:cNvPicPr>
          <p:nvPr/>
        </p:nvPicPr>
        <p:blipFill>
          <a:blip r:embed="rId2"/>
          <a:stretch>
            <a:fillRect/>
          </a:stretch>
        </p:blipFill>
        <p:spPr>
          <a:xfrm>
            <a:off x="397835" y="192947"/>
            <a:ext cx="3595323" cy="3595323"/>
          </a:xfrm>
          <a:prstGeom prst="rect">
            <a:avLst/>
          </a:prstGeom>
        </p:spPr>
      </p:pic>
    </p:spTree>
    <p:extLst>
      <p:ext uri="{BB962C8B-B14F-4D97-AF65-F5344CB8AC3E}">
        <p14:creationId xmlns:p14="http://schemas.microsoft.com/office/powerpoint/2010/main" val="2852335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B25CD8-FE58-4D28-BB9F-F998DAAE895E}"/>
              </a:ext>
            </a:extLst>
          </p:cNvPr>
          <p:cNvSpPr txBox="1"/>
          <p:nvPr/>
        </p:nvSpPr>
        <p:spPr>
          <a:xfrm>
            <a:off x="4842545" y="1530557"/>
            <a:ext cx="6094602" cy="1477328"/>
          </a:xfrm>
          <a:prstGeom prst="rect">
            <a:avLst/>
          </a:prstGeom>
          <a:noFill/>
        </p:spPr>
        <p:txBody>
          <a:bodyPr wrap="square">
            <a:spAutoFit/>
          </a:bodyPr>
          <a:lstStyle/>
          <a:p>
            <a:pPr algn="just"/>
            <a:r>
              <a:rPr lang="uk-UA" b="0" i="0" dirty="0">
                <a:solidFill>
                  <a:srgbClr val="1F1F1F"/>
                </a:solidFill>
                <a:effectLst/>
                <a:latin typeface="Times New Roman" panose="02020603050405020304" pitchFamily="18" charset="0"/>
                <a:cs typeface="Times New Roman" panose="02020603050405020304" pitchFamily="18" charset="0"/>
              </a:rPr>
              <a:t>	</a:t>
            </a:r>
            <a:r>
              <a:rPr lang="uk-UA" b="0" i="0" dirty="0" err="1">
                <a:solidFill>
                  <a:srgbClr val="1F1F1F"/>
                </a:solidFill>
                <a:effectLst/>
                <a:latin typeface="Times New Roman" panose="02020603050405020304" pitchFamily="18" charset="0"/>
                <a:cs typeface="Times New Roman" panose="02020603050405020304" pitchFamily="18" charset="0"/>
              </a:rPr>
              <a:t>Амедео</a:t>
            </a:r>
            <a:r>
              <a:rPr lang="uk-UA" b="0" i="0" dirty="0">
                <a:solidFill>
                  <a:srgbClr val="1F1F1F"/>
                </a:solidFill>
                <a:effectLst/>
                <a:latin typeface="Times New Roman" panose="02020603050405020304" pitchFamily="18" charset="0"/>
                <a:cs typeface="Times New Roman" panose="02020603050405020304" pitchFamily="18" charset="0"/>
              </a:rPr>
              <a:t> </a:t>
            </a:r>
            <a:r>
              <a:rPr lang="uk-UA" b="0" i="0" dirty="0" err="1">
                <a:solidFill>
                  <a:srgbClr val="1F1F1F"/>
                </a:solidFill>
                <a:effectLst/>
                <a:latin typeface="Times New Roman" panose="02020603050405020304" pitchFamily="18" charset="0"/>
                <a:cs typeface="Times New Roman" panose="02020603050405020304" pitchFamily="18" charset="0"/>
              </a:rPr>
              <a:t>Модільяні</a:t>
            </a:r>
            <a:r>
              <a:rPr lang="uk-UA" b="0" i="0" dirty="0">
                <a:solidFill>
                  <a:srgbClr val="1F1F1F"/>
                </a:solidFill>
                <a:effectLst/>
                <a:latin typeface="Times New Roman" panose="02020603050405020304" pitchFamily="18" charset="0"/>
                <a:cs typeface="Times New Roman" panose="02020603050405020304" pitchFamily="18" charset="0"/>
              </a:rPr>
              <a:t> (</a:t>
            </a:r>
            <a:r>
              <a:rPr lang="en-US" b="0" i="0" dirty="0">
                <a:solidFill>
                  <a:srgbClr val="1F1F1F"/>
                </a:solidFill>
                <a:effectLst/>
                <a:latin typeface="Times New Roman" panose="02020603050405020304" pitchFamily="18" charset="0"/>
                <a:cs typeface="Times New Roman" panose="02020603050405020304" pitchFamily="18" charset="0"/>
              </a:rPr>
              <a:t>Amedeo Clemente Modigliani, 12.07.1884, </a:t>
            </a:r>
            <a:r>
              <a:rPr lang="uk-UA" b="0" i="0" dirty="0" err="1">
                <a:solidFill>
                  <a:srgbClr val="1F1F1F"/>
                </a:solidFill>
                <a:effectLst/>
                <a:latin typeface="Times New Roman" panose="02020603050405020304" pitchFamily="18" charset="0"/>
                <a:cs typeface="Times New Roman" panose="02020603050405020304" pitchFamily="18" charset="0"/>
              </a:rPr>
              <a:t>Ліворно</a:t>
            </a:r>
            <a:r>
              <a:rPr lang="uk-UA" b="0" i="0" dirty="0">
                <a:solidFill>
                  <a:srgbClr val="1F1F1F"/>
                </a:solidFill>
                <a:effectLst/>
                <a:latin typeface="Times New Roman" panose="02020603050405020304" pitchFamily="18" charset="0"/>
                <a:cs typeface="Times New Roman" panose="02020603050405020304" pitchFamily="18" charset="0"/>
              </a:rPr>
              <a:t>, Італія – 24.01.1920, Париж, Франція) – </a:t>
            </a:r>
            <a:r>
              <a:rPr lang="uk-UA" b="0" i="0" dirty="0">
                <a:solidFill>
                  <a:srgbClr val="040C28"/>
                </a:solidFill>
                <a:effectLst/>
                <a:latin typeface="Times New Roman" panose="02020603050405020304" pitchFamily="18" charset="0"/>
                <a:cs typeface="Times New Roman" panose="02020603050405020304" pitchFamily="18" charset="0"/>
              </a:rPr>
              <a:t>один з найвідоміших італійських </a:t>
            </a:r>
            <a:r>
              <a:rPr lang="uk-UA" b="0" i="0" dirty="0">
                <a:solidFill>
                  <a:srgbClr val="1F1F1F"/>
                </a:solidFill>
                <a:effectLst/>
                <a:latin typeface="Times New Roman" panose="02020603050405020304" pitchFamily="18" charset="0"/>
                <a:cs typeface="Times New Roman" panose="02020603050405020304" pitchFamily="18" charset="0"/>
              </a:rPr>
              <a:t> </a:t>
            </a:r>
            <a:r>
              <a:rPr lang="uk-UA" b="0" i="0" dirty="0" err="1">
                <a:solidFill>
                  <a:srgbClr val="1F1F1F"/>
                </a:solidFill>
                <a:effectLst/>
                <a:latin typeface="Times New Roman" panose="02020603050405020304" pitchFamily="18" charset="0"/>
                <a:cs typeface="Times New Roman" panose="02020603050405020304" pitchFamily="18" charset="0"/>
              </a:rPr>
              <a:t>живописцев</a:t>
            </a:r>
            <a:r>
              <a:rPr lang="uk-UA" b="0" i="0" dirty="0">
                <a:solidFill>
                  <a:srgbClr val="1F1F1F"/>
                </a:solidFill>
                <a:effectLst/>
                <a:latin typeface="Times New Roman" panose="02020603050405020304" pitchFamily="18" charset="0"/>
                <a:cs typeface="Times New Roman" panose="02020603050405020304" pitchFamily="18" charset="0"/>
              </a:rPr>
              <a:t>, скульптор </a:t>
            </a:r>
            <a:r>
              <a:rPr lang="uk-UA" b="0" i="0" dirty="0">
                <a:solidFill>
                  <a:srgbClr val="040C28"/>
                </a:solidFill>
                <a:effectLst/>
                <a:latin typeface="Times New Roman" panose="02020603050405020304" pitchFamily="18" charset="0"/>
                <a:cs typeface="Times New Roman" panose="02020603050405020304" pitchFamily="18" charset="0"/>
              </a:rPr>
              <a:t>художник-експресіоніст кінця ХІХ – першої чверті ХХ століття, адепт «Паризької художньої школи»</a:t>
            </a:r>
            <a:r>
              <a:rPr lang="uk-UA" b="0" i="0" dirty="0">
                <a:solidFill>
                  <a:srgbClr val="1F1F1F"/>
                </a:solidFill>
                <a:effectLst/>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AC7BA987-23FA-4296-B92D-E9152845E0B7}"/>
              </a:ext>
            </a:extLst>
          </p:cNvPr>
          <p:cNvPicPr>
            <a:picLocks noChangeAspect="1"/>
          </p:cNvPicPr>
          <p:nvPr/>
        </p:nvPicPr>
        <p:blipFill>
          <a:blip r:embed="rId2"/>
          <a:stretch>
            <a:fillRect/>
          </a:stretch>
        </p:blipFill>
        <p:spPr>
          <a:xfrm>
            <a:off x="1588970" y="145759"/>
            <a:ext cx="2638425" cy="3429000"/>
          </a:xfrm>
          <a:prstGeom prst="rect">
            <a:avLst/>
          </a:prstGeom>
        </p:spPr>
      </p:pic>
    </p:spTree>
    <p:extLst>
      <p:ext uri="{BB962C8B-B14F-4D97-AF65-F5344CB8AC3E}">
        <p14:creationId xmlns:p14="http://schemas.microsoft.com/office/powerpoint/2010/main" val="3902334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2193FD-A8C8-4989-9897-6790703B28BE}"/>
              </a:ext>
            </a:extLst>
          </p:cNvPr>
          <p:cNvSpPr txBox="1"/>
          <p:nvPr/>
        </p:nvSpPr>
        <p:spPr>
          <a:xfrm>
            <a:off x="3607266" y="3429000"/>
            <a:ext cx="5207466" cy="2031325"/>
          </a:xfrm>
          <a:prstGeom prst="rect">
            <a:avLst/>
          </a:prstGeom>
          <a:noFill/>
        </p:spPr>
        <p:txBody>
          <a:bodyPr wrap="square">
            <a:spAutoFit/>
          </a:bodyPr>
          <a:lstStyle/>
          <a:p>
            <a:pPr algn="just"/>
            <a:r>
              <a:rPr lang="uk-UA" b="0" i="0" dirty="0">
                <a:solidFill>
                  <a:srgbClr val="222222"/>
                </a:solidFill>
                <a:effectLst/>
                <a:latin typeface="Times New Roman" panose="02020603050405020304" pitchFamily="18" charset="0"/>
                <a:cs typeface="Times New Roman" panose="02020603050405020304" pitchFamily="18" charset="0"/>
              </a:rPr>
              <a:t>	Народився </a:t>
            </a:r>
            <a:r>
              <a:rPr lang="uk-UA" b="0" i="0" dirty="0" err="1">
                <a:solidFill>
                  <a:srgbClr val="222222"/>
                </a:solidFill>
                <a:effectLst/>
                <a:latin typeface="Times New Roman" panose="02020603050405020304" pitchFamily="18" charset="0"/>
                <a:cs typeface="Times New Roman" panose="02020603050405020304" pitchFamily="18" charset="0"/>
              </a:rPr>
              <a:t>Амедео</a:t>
            </a:r>
            <a:r>
              <a:rPr lang="uk-UA" b="0" i="0" dirty="0">
                <a:solidFill>
                  <a:srgbClr val="222222"/>
                </a:solidFill>
                <a:effectLst/>
                <a:latin typeface="Times New Roman" panose="02020603050405020304" pitchFamily="18" charset="0"/>
                <a:cs typeface="Times New Roman" panose="02020603050405020304" pitchFamily="18" charset="0"/>
              </a:rPr>
              <a:t> </a:t>
            </a:r>
            <a:r>
              <a:rPr lang="uk-UA" b="0" i="0" dirty="0" err="1">
                <a:solidFill>
                  <a:srgbClr val="222222"/>
                </a:solidFill>
                <a:effectLst/>
                <a:latin typeface="Times New Roman" panose="02020603050405020304" pitchFamily="18" charset="0"/>
                <a:cs typeface="Times New Roman" panose="02020603050405020304" pitchFamily="18" charset="0"/>
              </a:rPr>
              <a:t>Модільяні</a:t>
            </a:r>
            <a:r>
              <a:rPr lang="uk-UA" b="0" i="0" dirty="0">
                <a:solidFill>
                  <a:srgbClr val="222222"/>
                </a:solidFill>
                <a:effectLst/>
                <a:latin typeface="Times New Roman" panose="02020603050405020304" pitchFamily="18" charset="0"/>
                <a:cs typeface="Times New Roman" panose="02020603050405020304" pitchFamily="18" charset="0"/>
              </a:rPr>
              <a:t> в 1884 році в </a:t>
            </a:r>
            <a:r>
              <a:rPr lang="uk-UA" b="0" i="0" dirty="0" err="1">
                <a:solidFill>
                  <a:srgbClr val="222222"/>
                </a:solidFill>
                <a:effectLst/>
                <a:latin typeface="Times New Roman" panose="02020603050405020304" pitchFamily="18" charset="0"/>
                <a:cs typeface="Times New Roman" panose="02020603050405020304" pitchFamily="18" charset="0"/>
              </a:rPr>
              <a:t>Ліворно</a:t>
            </a:r>
            <a:r>
              <a:rPr lang="uk-UA" b="0" i="0" dirty="0">
                <a:solidFill>
                  <a:srgbClr val="222222"/>
                </a:solidFill>
                <a:effectLst/>
                <a:latin typeface="Times New Roman" panose="02020603050405020304" pitchFamily="18" charset="0"/>
                <a:cs typeface="Times New Roman" panose="02020603050405020304" pitchFamily="18" charset="0"/>
              </a:rPr>
              <a:t>. У той час Італія називалась Королівство Італія. Його батьки були євреями-сефардами, у родині було четверо дітей. Його справжнє ім’я було </a:t>
            </a:r>
            <a:r>
              <a:rPr lang="uk-UA" b="0" i="0" dirty="0" err="1">
                <a:solidFill>
                  <a:srgbClr val="222222"/>
                </a:solidFill>
                <a:effectLst/>
                <a:latin typeface="Times New Roman" panose="02020603050405020304" pitchFamily="18" charset="0"/>
                <a:cs typeface="Times New Roman" panose="02020603050405020304" pitchFamily="18" charset="0"/>
              </a:rPr>
              <a:t>Єдіда</a:t>
            </a:r>
            <a:r>
              <a:rPr lang="uk-UA" b="0" i="0" dirty="0">
                <a:solidFill>
                  <a:srgbClr val="222222"/>
                </a:solidFill>
                <a:effectLst/>
                <a:latin typeface="Times New Roman" panose="02020603050405020304" pitchFamily="18" charset="0"/>
                <a:cs typeface="Times New Roman" panose="02020603050405020304" pitchFamily="18" charset="0"/>
              </a:rPr>
              <a:t>, він був найменшим та йому судилося стати найяскравішим представником експресіонізму.</a:t>
            </a:r>
            <a:endParaRPr lang="uk-UA" dirty="0">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7B361A06-DF24-4943-8952-366D7AC1A115}"/>
              </a:ext>
            </a:extLst>
          </p:cNvPr>
          <p:cNvPicPr>
            <a:picLocks noChangeAspect="1"/>
          </p:cNvPicPr>
          <p:nvPr/>
        </p:nvPicPr>
        <p:blipFill>
          <a:blip r:embed="rId2"/>
          <a:stretch>
            <a:fillRect/>
          </a:stretch>
        </p:blipFill>
        <p:spPr>
          <a:xfrm>
            <a:off x="1627464" y="102275"/>
            <a:ext cx="10564536" cy="2590800"/>
          </a:xfrm>
          <a:prstGeom prst="rect">
            <a:avLst/>
          </a:prstGeom>
        </p:spPr>
      </p:pic>
    </p:spTree>
    <p:extLst>
      <p:ext uri="{BB962C8B-B14F-4D97-AF65-F5344CB8AC3E}">
        <p14:creationId xmlns:p14="http://schemas.microsoft.com/office/powerpoint/2010/main" val="3281919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76673A-F447-44A4-8920-4F4373A5B361}"/>
              </a:ext>
            </a:extLst>
          </p:cNvPr>
          <p:cNvSpPr txBox="1"/>
          <p:nvPr/>
        </p:nvSpPr>
        <p:spPr>
          <a:xfrm>
            <a:off x="4968380" y="3605529"/>
            <a:ext cx="6094602" cy="2031325"/>
          </a:xfrm>
          <a:prstGeom prst="rect">
            <a:avLst/>
          </a:prstGeom>
          <a:noFill/>
        </p:spPr>
        <p:txBody>
          <a:bodyPr wrap="square">
            <a:spAutoFit/>
          </a:bodyPr>
          <a:lstStyle/>
          <a:p>
            <a:pPr algn="just"/>
            <a:r>
              <a:rPr lang="uk-UA" b="0" i="0" dirty="0">
                <a:solidFill>
                  <a:srgbClr val="222222"/>
                </a:solidFill>
                <a:effectLst/>
                <a:latin typeface="Times New Roman" panose="02020603050405020304" pitchFamily="18" charset="0"/>
                <a:cs typeface="Times New Roman" panose="02020603050405020304" pitchFamily="18" charset="0"/>
              </a:rPr>
              <a:t>	Дитячі роки та юність </a:t>
            </a:r>
            <a:r>
              <a:rPr lang="uk-UA" b="0" i="0" dirty="0" err="1">
                <a:solidFill>
                  <a:srgbClr val="222222"/>
                </a:solidFill>
                <a:effectLst/>
                <a:latin typeface="Times New Roman" panose="02020603050405020304" pitchFamily="18" charset="0"/>
                <a:cs typeface="Times New Roman" panose="02020603050405020304" pitchFamily="18" charset="0"/>
              </a:rPr>
              <a:t>Модільяні</a:t>
            </a:r>
            <a:r>
              <a:rPr lang="uk-UA" b="0" i="0" dirty="0">
                <a:solidFill>
                  <a:srgbClr val="222222"/>
                </a:solidFill>
                <a:effectLst/>
                <a:latin typeface="Times New Roman" panose="02020603050405020304" pitchFamily="18" charset="0"/>
                <a:cs typeface="Times New Roman" panose="02020603050405020304" pitchFamily="18" charset="0"/>
              </a:rPr>
              <a:t> пройшли в Італії. Оточення красою та численні пам’ятки архітектури вплинули на розвиток його особисті майбутнього митця. У сферу його інтересів входило античне мистецтво та мистецтво епохи Відродження. Це дуже допомогло йому в подальшому розвитку і багато в чому вплинуло на його сприйняття дійсності.</a:t>
            </a:r>
            <a:endParaRPr lang="uk-UA"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8F1FE170-FCFB-4ED1-9836-FFF90B407379}"/>
              </a:ext>
            </a:extLst>
          </p:cNvPr>
          <p:cNvPicPr>
            <a:picLocks noChangeAspect="1"/>
          </p:cNvPicPr>
          <p:nvPr/>
        </p:nvPicPr>
        <p:blipFill>
          <a:blip r:embed="rId2"/>
          <a:stretch>
            <a:fillRect/>
          </a:stretch>
        </p:blipFill>
        <p:spPr>
          <a:xfrm>
            <a:off x="1591351" y="90541"/>
            <a:ext cx="5016137" cy="2952206"/>
          </a:xfrm>
          <a:prstGeom prst="rect">
            <a:avLst/>
          </a:prstGeom>
        </p:spPr>
      </p:pic>
    </p:spTree>
    <p:extLst>
      <p:ext uri="{BB962C8B-B14F-4D97-AF65-F5344CB8AC3E}">
        <p14:creationId xmlns:p14="http://schemas.microsoft.com/office/powerpoint/2010/main" val="3717767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FF89E4-772E-4892-959D-A1BB1E4BB466}"/>
              </a:ext>
            </a:extLst>
          </p:cNvPr>
          <p:cNvSpPr txBox="1"/>
          <p:nvPr/>
        </p:nvSpPr>
        <p:spPr>
          <a:xfrm>
            <a:off x="4062369" y="2096085"/>
            <a:ext cx="6094602" cy="3693319"/>
          </a:xfrm>
          <a:prstGeom prst="rect">
            <a:avLst/>
          </a:prstGeom>
          <a:noFill/>
        </p:spPr>
        <p:txBody>
          <a:bodyPr wrap="square">
            <a:spAutoFit/>
          </a:bodyPr>
          <a:lstStyle/>
          <a:p>
            <a:pPr algn="just"/>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Період</a:t>
            </a:r>
            <a:r>
              <a:rPr lang="ru-RU" b="0" i="0" dirty="0">
                <a:solidFill>
                  <a:srgbClr val="222222"/>
                </a:solidFill>
                <a:effectLst/>
                <a:latin typeface="Times New Roman" panose="02020603050405020304" pitchFamily="18" charset="0"/>
                <a:cs typeface="Times New Roman" panose="02020603050405020304" pitchFamily="18" charset="0"/>
              </a:rPr>
              <a:t>, коли </a:t>
            </a:r>
            <a:r>
              <a:rPr lang="ru-RU" b="0" i="0" dirty="0" err="1">
                <a:solidFill>
                  <a:srgbClr val="222222"/>
                </a:solidFill>
                <a:effectLst/>
                <a:latin typeface="Times New Roman" panose="02020603050405020304" pitchFamily="18" charset="0"/>
                <a:cs typeface="Times New Roman" panose="02020603050405020304" pitchFamily="18" charset="0"/>
              </a:rPr>
              <a:t>Модільяні</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формувався</a:t>
            </a:r>
            <a:r>
              <a:rPr lang="ru-RU" b="0" i="0" dirty="0">
                <a:solidFill>
                  <a:srgbClr val="222222"/>
                </a:solidFill>
                <a:effectLst/>
                <a:latin typeface="Times New Roman" panose="02020603050405020304" pitchFamily="18" charset="0"/>
                <a:cs typeface="Times New Roman" panose="02020603050405020304" pitchFamily="18" charset="0"/>
              </a:rPr>
              <a:t> як </a:t>
            </a:r>
            <a:r>
              <a:rPr lang="ru-RU" b="0" i="0" dirty="0" err="1">
                <a:solidFill>
                  <a:srgbClr val="222222"/>
                </a:solidFill>
                <a:effectLst/>
                <a:latin typeface="Times New Roman" panose="02020603050405020304" pitchFamily="18" charset="0"/>
                <a:cs typeface="Times New Roman" panose="02020603050405020304" pitchFamily="18" charset="0"/>
              </a:rPr>
              <a:t>особистість</a:t>
            </a:r>
            <a:r>
              <a:rPr lang="ru-RU" b="0" i="0" dirty="0">
                <a:solidFill>
                  <a:srgbClr val="222222"/>
                </a:solidFill>
                <a:effectLst/>
                <a:latin typeface="Times New Roman" panose="02020603050405020304" pitchFamily="18" charset="0"/>
                <a:cs typeface="Times New Roman" panose="02020603050405020304" pitchFamily="18" charset="0"/>
              </a:rPr>
              <a:t> та як </a:t>
            </a:r>
            <a:r>
              <a:rPr lang="ru-RU" b="0" i="0" dirty="0" err="1">
                <a:solidFill>
                  <a:srgbClr val="222222"/>
                </a:solidFill>
                <a:effectLst/>
                <a:latin typeface="Times New Roman" panose="02020603050405020304" pitchFamily="18" charset="0"/>
                <a:cs typeface="Times New Roman" panose="02020603050405020304" pitchFamily="18" charset="0"/>
              </a:rPr>
              <a:t>митець</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подарувало</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світові</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чимало</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талановитих</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майстрів</a:t>
            </a:r>
            <a:r>
              <a:rPr lang="ru-RU" b="0" i="0" dirty="0">
                <a:solidFill>
                  <a:srgbClr val="222222"/>
                </a:solidFill>
                <a:effectLst/>
                <a:latin typeface="Times New Roman" panose="02020603050405020304" pitchFamily="18" charset="0"/>
                <a:cs typeface="Times New Roman" panose="02020603050405020304" pitchFamily="18" charset="0"/>
              </a:rPr>
              <a:t>. У </a:t>
            </a:r>
            <a:r>
              <a:rPr lang="ru-RU" b="0" i="0" dirty="0" err="1">
                <a:solidFill>
                  <a:srgbClr val="222222"/>
                </a:solidFill>
                <a:effectLst/>
                <a:latin typeface="Times New Roman" panose="02020603050405020304" pitchFamily="18" charset="0"/>
                <a:cs typeface="Times New Roman" panose="02020603050405020304" pitchFamily="18" charset="0"/>
              </a:rPr>
              <a:t>цей</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період</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переглядалось</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ставлення</a:t>
            </a:r>
            <a:r>
              <a:rPr lang="ru-RU" b="0" i="0" dirty="0">
                <a:solidFill>
                  <a:srgbClr val="222222"/>
                </a:solidFill>
                <a:effectLst/>
                <a:latin typeface="Times New Roman" panose="02020603050405020304" pitchFamily="18" charset="0"/>
                <a:cs typeface="Times New Roman" panose="02020603050405020304" pitchFamily="18" charset="0"/>
              </a:rPr>
              <a:t> до </a:t>
            </a:r>
            <a:r>
              <a:rPr lang="ru-RU" b="0" i="0" dirty="0" err="1">
                <a:solidFill>
                  <a:srgbClr val="222222"/>
                </a:solidFill>
                <a:effectLst/>
                <a:latin typeface="Times New Roman" panose="02020603050405020304" pitchFamily="18" charset="0"/>
                <a:cs typeface="Times New Roman" panose="02020603050405020304" pitchFamily="18" charset="0"/>
              </a:rPr>
              <a:t>мистецтва</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минулого</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формувалися</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нові</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художні</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течії</a:t>
            </a:r>
            <a:r>
              <a:rPr lang="ru-RU" b="0" i="0" dirty="0">
                <a:solidFill>
                  <a:srgbClr val="222222"/>
                </a:solidFill>
                <a:effectLst/>
                <a:latin typeface="Times New Roman" panose="02020603050405020304" pitchFamily="18" charset="0"/>
                <a:cs typeface="Times New Roman" panose="02020603050405020304" pitchFamily="18" charset="0"/>
              </a:rPr>
              <a:t> і напрямки. У 1906 </a:t>
            </a:r>
            <a:r>
              <a:rPr lang="ru-RU" b="0" i="0" dirty="0" err="1">
                <a:solidFill>
                  <a:srgbClr val="222222"/>
                </a:solidFill>
                <a:effectLst/>
                <a:latin typeface="Times New Roman" panose="02020603050405020304" pitchFamily="18" charset="0"/>
                <a:cs typeface="Times New Roman" panose="02020603050405020304" pitchFamily="18" charset="0"/>
              </a:rPr>
              <a:t>році</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Модільяні</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переїхав</a:t>
            </a:r>
            <a:r>
              <a:rPr lang="ru-RU" b="0" i="0" dirty="0">
                <a:solidFill>
                  <a:srgbClr val="222222"/>
                </a:solidFill>
                <a:effectLst/>
                <a:latin typeface="Times New Roman" panose="02020603050405020304" pitchFamily="18" charset="0"/>
                <a:cs typeface="Times New Roman" panose="02020603050405020304" pitchFamily="18" charset="0"/>
              </a:rPr>
              <a:t> до Парижу.</a:t>
            </a:r>
          </a:p>
          <a:p>
            <a:pPr algn="just"/>
            <a:r>
              <a:rPr lang="ru-RU" b="0" i="0" dirty="0">
                <a:solidFill>
                  <a:srgbClr val="222222"/>
                </a:solidFill>
                <a:effectLst/>
                <a:latin typeface="Times New Roman" panose="02020603050405020304" pitchFamily="18" charset="0"/>
                <a:cs typeface="Times New Roman" panose="02020603050405020304" pitchFamily="18" charset="0"/>
              </a:rPr>
              <a:t>	Як і </a:t>
            </a:r>
            <a:r>
              <a:rPr lang="ru-RU" b="0" i="0" dirty="0" err="1">
                <a:solidFill>
                  <a:srgbClr val="222222"/>
                </a:solidFill>
                <a:effectLst/>
                <a:latin typeface="Times New Roman" panose="02020603050405020304" pitchFamily="18" charset="0"/>
                <a:cs typeface="Times New Roman" panose="02020603050405020304" pitchFamily="18" charset="0"/>
              </a:rPr>
              <a:t>майстри</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епохи</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Відродження</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Модільяні</a:t>
            </a:r>
            <a:r>
              <a:rPr lang="ru-RU" b="0" i="0" dirty="0">
                <a:solidFill>
                  <a:srgbClr val="222222"/>
                </a:solidFill>
                <a:effectLst/>
                <a:latin typeface="Times New Roman" panose="02020603050405020304" pitchFamily="18" charset="0"/>
                <a:cs typeface="Times New Roman" panose="02020603050405020304" pitchFamily="18" charset="0"/>
              </a:rPr>
              <a:t>, у першу </a:t>
            </a:r>
            <a:r>
              <a:rPr lang="ru-RU" b="0" i="0" dirty="0" err="1">
                <a:solidFill>
                  <a:srgbClr val="222222"/>
                </a:solidFill>
                <a:effectLst/>
                <a:latin typeface="Times New Roman" panose="02020603050405020304" pitchFamily="18" charset="0"/>
                <a:cs typeface="Times New Roman" panose="02020603050405020304" pitchFamily="18" charset="0"/>
              </a:rPr>
              <a:t>чергу</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цікавили</a:t>
            </a:r>
            <a:r>
              <a:rPr lang="ru-RU" b="0" i="0" dirty="0">
                <a:solidFill>
                  <a:srgbClr val="222222"/>
                </a:solidFill>
                <a:effectLst/>
                <a:latin typeface="Times New Roman" panose="02020603050405020304" pitchFamily="18" charset="0"/>
                <a:cs typeface="Times New Roman" panose="02020603050405020304" pitchFamily="18" charset="0"/>
              </a:rPr>
              <a:t> люди, а не </a:t>
            </a:r>
            <a:r>
              <a:rPr lang="ru-RU" b="0" i="0" dirty="0" err="1">
                <a:solidFill>
                  <a:srgbClr val="222222"/>
                </a:solidFill>
                <a:effectLst/>
                <a:latin typeface="Times New Roman" panose="02020603050405020304" pitchFamily="18" charset="0"/>
                <a:cs typeface="Times New Roman" panose="02020603050405020304" pitchFamily="18" charset="0"/>
              </a:rPr>
              <a:t>предмети</a:t>
            </a:r>
            <a:r>
              <a:rPr lang="ru-RU" b="0" i="0" dirty="0">
                <a:solidFill>
                  <a:srgbClr val="222222"/>
                </a:solidFill>
                <a:effectLst/>
                <a:latin typeface="Times New Roman" panose="02020603050405020304" pitchFamily="18" charset="0"/>
                <a:cs typeface="Times New Roman" panose="02020603050405020304" pitchFamily="18" charset="0"/>
              </a:rPr>
              <a:t>. У </a:t>
            </a:r>
            <a:r>
              <a:rPr lang="ru-RU" b="0" i="0" dirty="0" err="1">
                <a:solidFill>
                  <a:srgbClr val="222222"/>
                </a:solidFill>
                <a:effectLst/>
                <a:latin typeface="Times New Roman" panose="02020603050405020304" pitchFamily="18" charset="0"/>
                <a:cs typeface="Times New Roman" panose="02020603050405020304" pitchFamily="18" charset="0"/>
              </a:rPr>
              <a:t>його</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творчому</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доробку</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збереглося</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всього</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лише</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декілька</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пейзажів</a:t>
            </a:r>
            <a:r>
              <a:rPr lang="ru-RU" b="0" i="0" dirty="0">
                <a:solidFill>
                  <a:srgbClr val="222222"/>
                </a:solidFill>
                <a:effectLst/>
                <a:latin typeface="Times New Roman" panose="02020603050405020304" pitchFamily="18" charset="0"/>
                <a:cs typeface="Times New Roman" panose="02020603050405020304" pitchFamily="18" charset="0"/>
              </a:rPr>
              <a:t>, а </a:t>
            </a:r>
            <a:r>
              <a:rPr lang="ru-RU" b="0" i="0" dirty="0" err="1">
                <a:solidFill>
                  <a:srgbClr val="222222"/>
                </a:solidFill>
                <a:effectLst/>
                <a:latin typeface="Times New Roman" panose="02020603050405020304" pitchFamily="18" charset="0"/>
                <a:cs typeface="Times New Roman" panose="02020603050405020304" pitchFamily="18" charset="0"/>
              </a:rPr>
              <a:t>інші</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жанри</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живопису</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його</a:t>
            </a:r>
            <a:r>
              <a:rPr lang="ru-RU" b="0" i="0" dirty="0">
                <a:solidFill>
                  <a:srgbClr val="222222"/>
                </a:solidFill>
                <a:effectLst/>
                <a:latin typeface="Times New Roman" panose="02020603050405020304" pitchFamily="18" charset="0"/>
                <a:cs typeface="Times New Roman" panose="02020603050405020304" pitchFamily="18" charset="0"/>
              </a:rPr>
              <a:t> абсолютно не </a:t>
            </a:r>
            <a:r>
              <a:rPr lang="ru-RU" b="0" i="0" dirty="0" err="1">
                <a:solidFill>
                  <a:srgbClr val="222222"/>
                </a:solidFill>
                <a:effectLst/>
                <a:latin typeface="Times New Roman" panose="02020603050405020304" pitchFamily="18" charset="0"/>
                <a:cs typeface="Times New Roman" panose="02020603050405020304" pitchFamily="18" charset="0"/>
              </a:rPr>
              <a:t>цікавили</a:t>
            </a:r>
            <a:r>
              <a:rPr lang="ru-RU" b="0" i="0" dirty="0">
                <a:solidFill>
                  <a:srgbClr val="222222"/>
                </a:solidFill>
                <a:effectLst/>
                <a:latin typeface="Times New Roman" panose="02020603050405020304" pitchFamily="18" charset="0"/>
                <a:cs typeface="Times New Roman" panose="02020603050405020304" pitchFamily="18" charset="0"/>
              </a:rPr>
              <a:t>. До того ж, аж до 1914 року </a:t>
            </a:r>
            <a:r>
              <a:rPr lang="ru-RU" b="0" i="0" dirty="0" err="1">
                <a:solidFill>
                  <a:srgbClr val="222222"/>
                </a:solidFill>
                <a:effectLst/>
                <a:latin typeface="Times New Roman" panose="02020603050405020304" pitchFamily="18" charset="0"/>
                <a:cs typeface="Times New Roman" panose="02020603050405020304" pitchFamily="18" charset="0"/>
              </a:rPr>
              <a:t>він</a:t>
            </a:r>
            <a:r>
              <a:rPr lang="ru-RU" b="0" i="0" dirty="0">
                <a:solidFill>
                  <a:srgbClr val="222222"/>
                </a:solidFill>
                <a:effectLst/>
                <a:latin typeface="Times New Roman" panose="02020603050405020304" pitchFamily="18" charset="0"/>
                <a:cs typeface="Times New Roman" panose="02020603050405020304" pitchFamily="18" charset="0"/>
              </a:rPr>
              <a:t> практично </a:t>
            </a:r>
            <a:r>
              <a:rPr lang="ru-RU" b="0" i="0" dirty="0" err="1">
                <a:solidFill>
                  <a:srgbClr val="222222"/>
                </a:solidFill>
                <a:effectLst/>
                <a:latin typeface="Times New Roman" panose="02020603050405020304" pitchFamily="18" charset="0"/>
                <a:cs typeface="Times New Roman" panose="02020603050405020304" pitchFamily="18" charset="0"/>
              </a:rPr>
              <a:t>повністю</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присвятив</a:t>
            </a:r>
            <a:r>
              <a:rPr lang="ru-RU" b="0" i="0" dirty="0">
                <a:solidFill>
                  <a:srgbClr val="222222"/>
                </a:solidFill>
                <a:effectLst/>
                <a:latin typeface="Times New Roman" panose="02020603050405020304" pitchFamily="18" charset="0"/>
                <a:cs typeface="Times New Roman" panose="02020603050405020304" pitchFamily="18" charset="0"/>
              </a:rPr>
              <a:t> себе </a:t>
            </a:r>
            <a:r>
              <a:rPr lang="ru-RU" b="0" i="0" dirty="0" err="1">
                <a:solidFill>
                  <a:srgbClr val="222222"/>
                </a:solidFill>
                <a:effectLst/>
                <a:latin typeface="Times New Roman" panose="02020603050405020304" pitchFamily="18" charset="0"/>
                <a:cs typeface="Times New Roman" panose="02020603050405020304" pitchFamily="18" charset="0"/>
              </a:rPr>
              <a:t>виключно</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скульптурі</a:t>
            </a:r>
            <a:r>
              <a:rPr lang="ru-RU" b="0" i="0" dirty="0">
                <a:solidFill>
                  <a:srgbClr val="222222"/>
                </a:solidFill>
                <a:effectLst/>
                <a:latin typeface="Times New Roman" panose="02020603050405020304" pitchFamily="18" charset="0"/>
                <a:cs typeface="Times New Roman" panose="02020603050405020304" pitchFamily="18" charset="0"/>
              </a:rPr>
              <a:t>. У </a:t>
            </a:r>
            <a:r>
              <a:rPr lang="ru-RU" b="0" i="0" dirty="0" err="1">
                <a:solidFill>
                  <a:srgbClr val="222222"/>
                </a:solidFill>
                <a:effectLst/>
                <a:latin typeface="Times New Roman" panose="02020603050405020304" pitchFamily="18" charset="0"/>
                <a:cs typeface="Times New Roman" panose="02020603050405020304" pitchFamily="18" charset="0"/>
              </a:rPr>
              <a:t>Парижі</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Модільяні</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познайомився</a:t>
            </a:r>
            <a:r>
              <a:rPr lang="ru-RU" b="0" i="0" dirty="0">
                <a:solidFill>
                  <a:srgbClr val="222222"/>
                </a:solidFill>
                <a:effectLst/>
                <a:latin typeface="Times New Roman" panose="02020603050405020304" pitchFamily="18" charset="0"/>
                <a:cs typeface="Times New Roman" panose="02020603050405020304" pitchFamily="18" charset="0"/>
              </a:rPr>
              <a:t> і </a:t>
            </a:r>
            <a:r>
              <a:rPr lang="ru-RU" b="0" i="0" dirty="0" err="1">
                <a:solidFill>
                  <a:srgbClr val="222222"/>
                </a:solidFill>
                <a:effectLst/>
                <a:latin typeface="Times New Roman" panose="02020603050405020304" pitchFamily="18" charset="0"/>
                <a:cs typeface="Times New Roman" panose="02020603050405020304" pitchFamily="18" charset="0"/>
              </a:rPr>
              <a:t>потоваришував</a:t>
            </a:r>
            <a:r>
              <a:rPr lang="ru-RU" b="0" i="0" dirty="0">
                <a:solidFill>
                  <a:srgbClr val="222222"/>
                </a:solidFill>
                <a:effectLst/>
                <a:latin typeface="Times New Roman" panose="02020603050405020304" pitchFamily="18" charset="0"/>
                <a:cs typeface="Times New Roman" panose="02020603050405020304" pitchFamily="18" charset="0"/>
              </a:rPr>
              <a:t> з </a:t>
            </a:r>
            <a:r>
              <a:rPr lang="ru-RU" b="0" i="0" dirty="0" err="1">
                <a:solidFill>
                  <a:srgbClr val="222222"/>
                </a:solidFill>
                <a:effectLst/>
                <a:latin typeface="Times New Roman" panose="02020603050405020304" pitchFamily="18" charset="0"/>
                <a:cs typeface="Times New Roman" panose="02020603050405020304" pitchFamily="18" charset="0"/>
              </a:rPr>
              <a:t>численними</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представниками</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богеми</a:t>
            </a:r>
            <a:r>
              <a:rPr lang="ru-RU" b="0" i="0" dirty="0">
                <a:solidFill>
                  <a:srgbClr val="222222"/>
                </a:solidFill>
                <a:effectLst/>
                <a:latin typeface="Times New Roman" panose="02020603050405020304" pitchFamily="18" charset="0"/>
                <a:cs typeface="Times New Roman" panose="02020603050405020304" pitchFamily="18" charset="0"/>
              </a:rPr>
              <a:t>, у тому </a:t>
            </a:r>
            <a:r>
              <a:rPr lang="ru-RU" b="0" i="0" dirty="0" err="1">
                <a:solidFill>
                  <a:srgbClr val="222222"/>
                </a:solidFill>
                <a:effectLst/>
                <a:latin typeface="Times New Roman" panose="02020603050405020304" pitchFamily="18" charset="0"/>
                <a:cs typeface="Times New Roman" panose="02020603050405020304" pitchFamily="18" charset="0"/>
              </a:rPr>
              <a:t>числі</a:t>
            </a:r>
            <a:r>
              <a:rPr lang="ru-RU" b="0" i="0" dirty="0">
                <a:solidFill>
                  <a:srgbClr val="222222"/>
                </a:solidFill>
                <a:effectLst/>
                <a:latin typeface="Times New Roman" panose="02020603050405020304" pitchFamily="18" charset="0"/>
                <a:cs typeface="Times New Roman" panose="02020603050405020304" pitchFamily="18" charset="0"/>
              </a:rPr>
              <a:t> з Пабло </a:t>
            </a:r>
            <a:r>
              <a:rPr lang="ru-RU" b="0" i="0" dirty="0" err="1">
                <a:solidFill>
                  <a:srgbClr val="222222"/>
                </a:solidFill>
                <a:effectLst/>
                <a:latin typeface="Times New Roman" panose="02020603050405020304" pitchFamily="18" charset="0"/>
                <a:cs typeface="Times New Roman" panose="02020603050405020304" pitchFamily="18" charset="0"/>
              </a:rPr>
              <a:t>Пікассо</a:t>
            </a:r>
            <a:r>
              <a:rPr lang="ru-RU" b="0" i="0" dirty="0">
                <a:solidFill>
                  <a:srgbClr val="222222"/>
                </a:solidFill>
                <a:effectLst/>
                <a:latin typeface="Times New Roman" panose="02020603050405020304" pitchFamily="18" charset="0"/>
                <a:cs typeface="Times New Roman" panose="02020603050405020304" pitchFamily="18" charset="0"/>
              </a:rPr>
              <a:t>.</a:t>
            </a:r>
          </a:p>
        </p:txBody>
      </p:sp>
      <p:pic>
        <p:nvPicPr>
          <p:cNvPr id="5" name="Рисунок 4">
            <a:extLst>
              <a:ext uri="{FF2B5EF4-FFF2-40B4-BE49-F238E27FC236}">
                <a16:creationId xmlns:a16="http://schemas.microsoft.com/office/drawing/2014/main" id="{7DA60254-A2D1-4C27-ADB3-398783830E2C}"/>
              </a:ext>
            </a:extLst>
          </p:cNvPr>
          <p:cNvPicPr>
            <a:picLocks noChangeAspect="1"/>
          </p:cNvPicPr>
          <p:nvPr/>
        </p:nvPicPr>
        <p:blipFill>
          <a:blip r:embed="rId2"/>
          <a:stretch>
            <a:fillRect/>
          </a:stretch>
        </p:blipFill>
        <p:spPr>
          <a:xfrm>
            <a:off x="1566295" y="76248"/>
            <a:ext cx="3089304" cy="1677051"/>
          </a:xfrm>
          <a:prstGeom prst="rect">
            <a:avLst/>
          </a:prstGeom>
        </p:spPr>
      </p:pic>
    </p:spTree>
    <p:extLst>
      <p:ext uri="{BB962C8B-B14F-4D97-AF65-F5344CB8AC3E}">
        <p14:creationId xmlns:p14="http://schemas.microsoft.com/office/powerpoint/2010/main" val="3941718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C0D745-4519-463C-820B-AB3B5B9FE2ED}"/>
              </a:ext>
            </a:extLst>
          </p:cNvPr>
          <p:cNvSpPr txBox="1"/>
          <p:nvPr/>
        </p:nvSpPr>
        <p:spPr>
          <a:xfrm>
            <a:off x="4857925" y="610297"/>
            <a:ext cx="6094602" cy="3693319"/>
          </a:xfrm>
          <a:prstGeom prst="rect">
            <a:avLst/>
          </a:prstGeom>
          <a:noFill/>
        </p:spPr>
        <p:txBody>
          <a:bodyPr wrap="square">
            <a:spAutoFit/>
          </a:bodyPr>
          <a:lstStyle/>
          <a:p>
            <a:pPr algn="just"/>
            <a:r>
              <a:rPr lang="uk-UA" b="0" i="0" dirty="0">
                <a:solidFill>
                  <a:srgbClr val="222222"/>
                </a:solidFill>
                <a:effectLst/>
                <a:latin typeface="Helvetica" panose="020B0604020202020204" pitchFamily="34" charset="0"/>
              </a:rPr>
              <a:t>	</a:t>
            </a:r>
            <a:r>
              <a:rPr lang="uk-UA" b="0" i="0" dirty="0" err="1">
                <a:solidFill>
                  <a:srgbClr val="222222"/>
                </a:solidFill>
                <a:effectLst/>
                <a:latin typeface="Times New Roman" panose="02020603050405020304" pitchFamily="18" charset="0"/>
                <a:cs typeface="Times New Roman" panose="02020603050405020304" pitchFamily="18" charset="0"/>
              </a:rPr>
              <a:t>Модільяні</a:t>
            </a:r>
            <a:r>
              <a:rPr lang="uk-UA" b="0" i="0" dirty="0">
                <a:solidFill>
                  <a:srgbClr val="222222"/>
                </a:solidFill>
                <a:effectLst/>
                <a:latin typeface="Times New Roman" panose="02020603050405020304" pitchFamily="18" charset="0"/>
                <a:cs typeface="Times New Roman" panose="02020603050405020304" pitchFamily="18" charset="0"/>
              </a:rPr>
              <a:t> завжди стояв осторонь від усіх відомих модних течій, його творчість – це справжнє явище в історії мистецтва. На жаль, про життя художника </a:t>
            </a:r>
            <a:r>
              <a:rPr lang="uk-UA" b="0" i="0" dirty="0" err="1">
                <a:solidFill>
                  <a:srgbClr val="222222"/>
                </a:solidFill>
                <a:effectLst/>
                <a:latin typeface="Times New Roman" panose="02020603050405020304" pitchFamily="18" charset="0"/>
                <a:cs typeface="Times New Roman" panose="02020603050405020304" pitchFamily="18" charset="0"/>
              </a:rPr>
              <a:t>збереглося</a:t>
            </a:r>
            <a:r>
              <a:rPr lang="uk-UA" b="0" i="0" dirty="0">
                <a:solidFill>
                  <a:srgbClr val="222222"/>
                </a:solidFill>
                <a:effectLst/>
                <a:latin typeface="Times New Roman" panose="02020603050405020304" pitchFamily="18" charset="0"/>
                <a:cs typeface="Times New Roman" panose="02020603050405020304" pitchFamily="18" charset="0"/>
              </a:rPr>
              <a:t> дуже мало документальних свідчень і оповідань, яким можна на 100% довіряти. За життя майстра його не розуміли і абсолютно не цінували, картини не продавалися. Проте, після його смерті в 1920 від менінгіту, спровокованого туберкульозом, світ усвідомив, що втратив генія. Якби він міг це побачити, то оцінив би іронію долі. Картини, при його житті не приносили йому навіть шматка хліба, на початку </a:t>
            </a:r>
            <a:r>
              <a:rPr lang="en-US" b="0" i="0" dirty="0">
                <a:solidFill>
                  <a:srgbClr val="222222"/>
                </a:solidFill>
                <a:effectLst/>
                <a:latin typeface="Times New Roman" panose="02020603050405020304" pitchFamily="18" charset="0"/>
                <a:cs typeface="Times New Roman" panose="02020603050405020304" pitchFamily="18" charset="0"/>
              </a:rPr>
              <a:t>XXI </a:t>
            </a:r>
            <a:r>
              <a:rPr lang="uk-UA" b="0" i="0" dirty="0">
                <a:solidFill>
                  <a:srgbClr val="222222"/>
                </a:solidFill>
                <a:effectLst/>
                <a:latin typeface="Times New Roman" panose="02020603050405020304" pitchFamily="18" charset="0"/>
                <a:cs typeface="Times New Roman" panose="02020603050405020304" pitchFamily="18" charset="0"/>
              </a:rPr>
              <a:t>століття пішли з молотка за нечувані суми, що обчислювалися десятками мільйонів доларів. Воістину, щоб стати великим, потрібно померти в злиднях і невідомості.</a:t>
            </a:r>
            <a:endParaRPr lang="uk-UA"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11871AE3-4DA6-4998-8BB4-187704A2C4BD}"/>
              </a:ext>
            </a:extLst>
          </p:cNvPr>
          <p:cNvPicPr>
            <a:picLocks noChangeAspect="1"/>
          </p:cNvPicPr>
          <p:nvPr/>
        </p:nvPicPr>
        <p:blipFill>
          <a:blip r:embed="rId2"/>
          <a:stretch>
            <a:fillRect/>
          </a:stretch>
        </p:blipFill>
        <p:spPr>
          <a:xfrm>
            <a:off x="1623968" y="387040"/>
            <a:ext cx="2662806" cy="4139831"/>
          </a:xfrm>
          <a:prstGeom prst="rect">
            <a:avLst/>
          </a:prstGeom>
        </p:spPr>
      </p:pic>
      <p:sp>
        <p:nvSpPr>
          <p:cNvPr id="7" name="TextBox 6">
            <a:extLst>
              <a:ext uri="{FF2B5EF4-FFF2-40B4-BE49-F238E27FC236}">
                <a16:creationId xmlns:a16="http://schemas.microsoft.com/office/drawing/2014/main" id="{C8BE9688-5DE4-4D7D-9451-0F3A08FE2A3E}"/>
              </a:ext>
            </a:extLst>
          </p:cNvPr>
          <p:cNvSpPr txBox="1"/>
          <p:nvPr/>
        </p:nvSpPr>
        <p:spPr>
          <a:xfrm>
            <a:off x="1759241" y="5062647"/>
            <a:ext cx="2392260" cy="369332"/>
          </a:xfrm>
          <a:prstGeom prst="rect">
            <a:avLst/>
          </a:prstGeom>
          <a:noFill/>
        </p:spPr>
        <p:txBody>
          <a:bodyPr wrap="square">
            <a:spAutoFit/>
          </a:bodyPr>
          <a:lstStyle/>
          <a:p>
            <a:r>
              <a:rPr lang="uk-UA" b="0" i="0" dirty="0">
                <a:solidFill>
                  <a:srgbClr val="202122"/>
                </a:solidFill>
                <a:effectLst/>
                <a:latin typeface="Arial" panose="020B0604020202020204" pitchFamily="34" charset="0"/>
              </a:rPr>
              <a:t>Автопортрет, 1919</a:t>
            </a:r>
            <a:endParaRPr lang="uk-UA" dirty="0"/>
          </a:p>
        </p:txBody>
      </p:sp>
    </p:spTree>
    <p:extLst>
      <p:ext uri="{BB962C8B-B14F-4D97-AF65-F5344CB8AC3E}">
        <p14:creationId xmlns:p14="http://schemas.microsoft.com/office/powerpoint/2010/main" val="836027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A1BC89-4208-46AC-97A8-5AA9BF4CB8AD}"/>
              </a:ext>
            </a:extLst>
          </p:cNvPr>
          <p:cNvSpPr txBox="1"/>
          <p:nvPr/>
        </p:nvSpPr>
        <p:spPr>
          <a:xfrm>
            <a:off x="2736909" y="566678"/>
            <a:ext cx="6094602" cy="2862322"/>
          </a:xfrm>
          <a:prstGeom prst="rect">
            <a:avLst/>
          </a:prstGeom>
          <a:noFill/>
        </p:spPr>
        <p:txBody>
          <a:bodyPr wrap="square">
            <a:spAutoFit/>
          </a:bodyPr>
          <a:lstStyle/>
          <a:p>
            <a:pPr algn="just"/>
            <a:r>
              <a:rPr lang="uk-UA" b="0" i="0" dirty="0">
                <a:solidFill>
                  <a:srgbClr val="222222"/>
                </a:solidFill>
                <a:effectLst/>
                <a:latin typeface="Times New Roman" panose="02020603050405020304" pitchFamily="18" charset="0"/>
                <a:cs typeface="Times New Roman" panose="02020603050405020304" pitchFamily="18" charset="0"/>
              </a:rPr>
              <a:t>	Живопис </a:t>
            </a:r>
            <a:r>
              <a:rPr lang="uk-UA" b="0" i="0" dirty="0" err="1">
                <a:solidFill>
                  <a:srgbClr val="222222"/>
                </a:solidFill>
                <a:effectLst/>
                <a:latin typeface="Times New Roman" panose="02020603050405020304" pitchFamily="18" charset="0"/>
                <a:cs typeface="Times New Roman" panose="02020603050405020304" pitchFamily="18" charset="0"/>
              </a:rPr>
              <a:t>Модільяні</a:t>
            </a:r>
            <a:r>
              <a:rPr lang="uk-UA" b="0" i="0" dirty="0">
                <a:solidFill>
                  <a:srgbClr val="222222"/>
                </a:solidFill>
                <a:effectLst/>
                <a:latin typeface="Times New Roman" panose="02020603050405020304" pitchFamily="18" charset="0"/>
                <a:cs typeface="Times New Roman" panose="02020603050405020304" pitchFamily="18" charset="0"/>
              </a:rPr>
              <a:t> прийнято відносити до експресіонізму, але його творчість не можливо трактувати однозначно. Він один з перших </a:t>
            </a:r>
            <a:r>
              <a:rPr lang="uk-UA" b="0" i="0" dirty="0" err="1">
                <a:solidFill>
                  <a:srgbClr val="222222"/>
                </a:solidFill>
                <a:effectLst/>
                <a:latin typeface="Times New Roman" panose="02020603050405020304" pitchFamily="18" charset="0"/>
                <a:cs typeface="Times New Roman" panose="02020603050405020304" pitchFamily="18" charset="0"/>
              </a:rPr>
              <a:t>привніс</a:t>
            </a:r>
            <a:r>
              <a:rPr lang="uk-UA" b="0" i="0" dirty="0">
                <a:solidFill>
                  <a:srgbClr val="222222"/>
                </a:solidFill>
                <a:effectLst/>
                <a:latin typeface="Times New Roman" panose="02020603050405020304" pitchFamily="18" charset="0"/>
                <a:cs typeface="Times New Roman" panose="02020603050405020304" pitchFamily="18" charset="0"/>
              </a:rPr>
              <a:t> емоції у картини з оголеними жіночими тілами – ню. У них є еротизм і сексуальна привабливість, але не абстрактна, а цілком реальна та звичайна. На картинах </a:t>
            </a:r>
            <a:r>
              <a:rPr lang="uk-UA" b="0" i="0" dirty="0" err="1">
                <a:solidFill>
                  <a:srgbClr val="222222"/>
                </a:solidFill>
                <a:effectLst/>
                <a:latin typeface="Times New Roman" panose="02020603050405020304" pitchFamily="18" charset="0"/>
                <a:cs typeface="Times New Roman" panose="02020603050405020304" pitchFamily="18" charset="0"/>
              </a:rPr>
              <a:t>Модільяні</a:t>
            </a:r>
            <a:r>
              <a:rPr lang="uk-UA" b="0" i="0" dirty="0">
                <a:solidFill>
                  <a:srgbClr val="222222"/>
                </a:solidFill>
                <a:effectLst/>
                <a:latin typeface="Times New Roman" panose="02020603050405020304" pitchFamily="18" charset="0"/>
                <a:cs typeface="Times New Roman" panose="02020603050405020304" pitchFamily="18" charset="0"/>
              </a:rPr>
              <a:t> відображені неідеальні красуні, а живі жінки з тілами, позбавленими досконалості, тим самі привабливі. Саме ці картини стали сприйматися як вершина творчості художника, його унікальне досягнення.</a:t>
            </a:r>
            <a:endParaRPr lang="uk-UA"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05C4E42D-D886-43E1-8ECF-146E7453E802}"/>
              </a:ext>
            </a:extLst>
          </p:cNvPr>
          <p:cNvPicPr>
            <a:picLocks noChangeAspect="1"/>
          </p:cNvPicPr>
          <p:nvPr/>
        </p:nvPicPr>
        <p:blipFill>
          <a:blip r:embed="rId2"/>
          <a:stretch>
            <a:fillRect/>
          </a:stretch>
        </p:blipFill>
        <p:spPr>
          <a:xfrm>
            <a:off x="10086057" y="354085"/>
            <a:ext cx="1843088" cy="2813875"/>
          </a:xfrm>
          <a:prstGeom prst="rect">
            <a:avLst/>
          </a:prstGeom>
        </p:spPr>
      </p:pic>
      <p:sp>
        <p:nvSpPr>
          <p:cNvPr id="7" name="TextBox 6">
            <a:extLst>
              <a:ext uri="{FF2B5EF4-FFF2-40B4-BE49-F238E27FC236}">
                <a16:creationId xmlns:a16="http://schemas.microsoft.com/office/drawing/2014/main" id="{471E8253-8086-44F0-8F34-41C1D0B150A5}"/>
              </a:ext>
            </a:extLst>
          </p:cNvPr>
          <p:cNvSpPr txBox="1"/>
          <p:nvPr/>
        </p:nvSpPr>
        <p:spPr>
          <a:xfrm>
            <a:off x="9761290" y="3290500"/>
            <a:ext cx="2430710" cy="276999"/>
          </a:xfrm>
          <a:prstGeom prst="rect">
            <a:avLst/>
          </a:prstGeom>
          <a:noFill/>
        </p:spPr>
        <p:txBody>
          <a:bodyPr wrap="square">
            <a:spAutoFit/>
          </a:bodyPr>
          <a:lstStyle/>
          <a:p>
            <a:r>
              <a:rPr lang="en-US" sz="1200" b="0" i="1" dirty="0" err="1">
                <a:solidFill>
                  <a:srgbClr val="202122"/>
                </a:solidFill>
                <a:effectLst/>
                <a:latin typeface="Times New Roman" panose="02020603050405020304" pitchFamily="18" charset="0"/>
                <a:cs typeface="Times New Roman" panose="02020603050405020304" pitchFamily="18" charset="0"/>
              </a:rPr>
              <a:t>Porträt</a:t>
            </a:r>
            <a:r>
              <a:rPr lang="en-US" sz="1200" b="0" i="1" dirty="0">
                <a:solidFill>
                  <a:srgbClr val="202122"/>
                </a:solidFill>
                <a:effectLst/>
                <a:latin typeface="Times New Roman" panose="02020603050405020304" pitchFamily="18" charset="0"/>
                <a:cs typeface="Times New Roman" panose="02020603050405020304" pitchFamily="18" charset="0"/>
              </a:rPr>
              <a:t> der Jeanne </a:t>
            </a:r>
            <a:r>
              <a:rPr lang="en-US" sz="1200" b="0" i="1" dirty="0" err="1">
                <a:solidFill>
                  <a:srgbClr val="202122"/>
                </a:solidFill>
                <a:effectLst/>
                <a:latin typeface="Times New Roman" panose="02020603050405020304" pitchFamily="18" charset="0"/>
                <a:cs typeface="Times New Roman" panose="02020603050405020304" pitchFamily="18" charset="0"/>
              </a:rPr>
              <a:t>Hébuterne</a:t>
            </a:r>
            <a:r>
              <a:rPr lang="en-US" sz="1200" b="0" i="0" dirty="0">
                <a:solidFill>
                  <a:srgbClr val="202122"/>
                </a:solidFill>
                <a:effectLst/>
                <a:latin typeface="Times New Roman" panose="02020603050405020304" pitchFamily="18" charset="0"/>
                <a:cs typeface="Times New Roman" panose="02020603050405020304" pitchFamily="18" charset="0"/>
              </a:rPr>
              <a:t>, 1918</a:t>
            </a:r>
            <a:endParaRPr lang="uk-UA" sz="1200" dirty="0">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529BFAA7-6174-43D8-B75F-24C54810D996}"/>
              </a:ext>
            </a:extLst>
          </p:cNvPr>
          <p:cNvPicPr>
            <a:picLocks noChangeAspect="1"/>
          </p:cNvPicPr>
          <p:nvPr/>
        </p:nvPicPr>
        <p:blipFill>
          <a:blip r:embed="rId3"/>
          <a:stretch>
            <a:fillRect/>
          </a:stretch>
        </p:blipFill>
        <p:spPr>
          <a:xfrm>
            <a:off x="1494463" y="3687550"/>
            <a:ext cx="1928246" cy="2413843"/>
          </a:xfrm>
          <a:prstGeom prst="rect">
            <a:avLst/>
          </a:prstGeom>
        </p:spPr>
      </p:pic>
      <p:pic>
        <p:nvPicPr>
          <p:cNvPr id="11" name="Рисунок 10">
            <a:extLst>
              <a:ext uri="{FF2B5EF4-FFF2-40B4-BE49-F238E27FC236}">
                <a16:creationId xmlns:a16="http://schemas.microsoft.com/office/drawing/2014/main" id="{47F59EE3-29FB-4C73-813E-CD624250A4E1}"/>
              </a:ext>
            </a:extLst>
          </p:cNvPr>
          <p:cNvPicPr>
            <a:picLocks noChangeAspect="1"/>
          </p:cNvPicPr>
          <p:nvPr/>
        </p:nvPicPr>
        <p:blipFill>
          <a:blip r:embed="rId4"/>
          <a:stretch>
            <a:fillRect/>
          </a:stretch>
        </p:blipFill>
        <p:spPr>
          <a:xfrm>
            <a:off x="6508611" y="3687550"/>
            <a:ext cx="1943143" cy="2413843"/>
          </a:xfrm>
          <a:prstGeom prst="rect">
            <a:avLst/>
          </a:prstGeom>
        </p:spPr>
      </p:pic>
      <p:sp>
        <p:nvSpPr>
          <p:cNvPr id="13" name="TextBox 12">
            <a:extLst>
              <a:ext uri="{FF2B5EF4-FFF2-40B4-BE49-F238E27FC236}">
                <a16:creationId xmlns:a16="http://schemas.microsoft.com/office/drawing/2014/main" id="{FB8F0E22-6989-4E04-8EEE-385F019FE673}"/>
              </a:ext>
            </a:extLst>
          </p:cNvPr>
          <p:cNvSpPr txBox="1"/>
          <p:nvPr/>
        </p:nvSpPr>
        <p:spPr>
          <a:xfrm>
            <a:off x="6628273" y="6221443"/>
            <a:ext cx="1703817" cy="276999"/>
          </a:xfrm>
          <a:prstGeom prst="rect">
            <a:avLst/>
          </a:prstGeom>
          <a:noFill/>
        </p:spPr>
        <p:txBody>
          <a:bodyPr wrap="square">
            <a:spAutoFit/>
          </a:bodyPr>
          <a:lstStyle/>
          <a:p>
            <a:r>
              <a:rPr lang="uk-UA" sz="1200" b="0" i="0" u="sng" dirty="0">
                <a:solidFill>
                  <a:srgbClr val="FAA700"/>
                </a:solidFill>
                <a:effectLst/>
                <a:latin typeface="Times New Roman" panose="02020603050405020304" pitchFamily="18" charset="0"/>
                <a:cs typeface="Times New Roman" panose="02020603050405020304" pitchFamily="18" charset="0"/>
                <a:hlinkClick r:id="rId5" tooltip="Наречена і наречений (картина Модільяні) (ще не написана)"/>
              </a:rPr>
              <a:t>Наречені</a:t>
            </a:r>
            <a:r>
              <a:rPr lang="uk-UA" sz="1200" b="0" i="0" dirty="0">
                <a:solidFill>
                  <a:srgbClr val="202122"/>
                </a:solidFill>
                <a:effectLst/>
                <a:latin typeface="Times New Roman" panose="02020603050405020304" pitchFamily="18" charset="0"/>
                <a:cs typeface="Times New Roman" panose="02020603050405020304" pitchFamily="18" charset="0"/>
              </a:rPr>
              <a:t>, 1915—1916</a:t>
            </a:r>
            <a:endParaRPr lang="uk-UA"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5204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9B5B51-061B-4AF5-A946-4315FC7D8E24}"/>
              </a:ext>
            </a:extLst>
          </p:cNvPr>
          <p:cNvSpPr txBox="1"/>
          <p:nvPr/>
        </p:nvSpPr>
        <p:spPr>
          <a:xfrm>
            <a:off x="4347595" y="1120676"/>
            <a:ext cx="6094602" cy="2308324"/>
          </a:xfrm>
          <a:prstGeom prst="rect">
            <a:avLst/>
          </a:prstGeom>
          <a:noFill/>
        </p:spPr>
        <p:txBody>
          <a:bodyPr wrap="square">
            <a:spAutoFit/>
          </a:bodyPr>
          <a:lstStyle/>
          <a:p>
            <a:pPr algn="just"/>
            <a:r>
              <a:rPr lang="ru-RU" b="0" i="0" dirty="0">
                <a:solidFill>
                  <a:srgbClr val="222222"/>
                </a:solidFill>
                <a:effectLst/>
                <a:latin typeface="Helvetica" panose="020B0604020202020204" pitchFamily="34" charset="0"/>
              </a:rPr>
              <a:t>	</a:t>
            </a:r>
            <a:r>
              <a:rPr lang="ru-RU" b="0" i="0" dirty="0" err="1">
                <a:solidFill>
                  <a:srgbClr val="222222"/>
                </a:solidFill>
                <a:effectLst/>
                <a:latin typeface="Times New Roman" panose="02020603050405020304" pitchFamily="18" charset="0"/>
                <a:cs typeface="Times New Roman" panose="02020603050405020304" pitchFamily="18" charset="0"/>
              </a:rPr>
              <a:t>Він</a:t>
            </a:r>
            <a:r>
              <a:rPr lang="ru-RU" b="0" i="0" dirty="0">
                <a:solidFill>
                  <a:srgbClr val="222222"/>
                </a:solidFill>
                <a:effectLst/>
                <a:latin typeface="Times New Roman" panose="02020603050405020304" pitchFamily="18" charset="0"/>
                <a:cs typeface="Times New Roman" panose="02020603050405020304" pitchFamily="18" charset="0"/>
              </a:rPr>
              <a:t> прожив </a:t>
            </a:r>
            <a:r>
              <a:rPr lang="ru-RU" b="0" i="0" dirty="0" err="1">
                <a:solidFill>
                  <a:srgbClr val="222222"/>
                </a:solidFill>
                <a:effectLst/>
                <a:latin typeface="Times New Roman" panose="02020603050405020304" pitchFamily="18" charset="0"/>
                <a:cs typeface="Times New Roman" panose="02020603050405020304" pitchFamily="18" charset="0"/>
              </a:rPr>
              <a:t>лише</a:t>
            </a:r>
            <a:r>
              <a:rPr lang="ru-RU" b="0" i="0" dirty="0">
                <a:solidFill>
                  <a:srgbClr val="222222"/>
                </a:solidFill>
                <a:effectLst/>
                <a:latin typeface="Times New Roman" panose="02020603050405020304" pitchFamily="18" charset="0"/>
                <a:cs typeface="Times New Roman" panose="02020603050405020304" pitchFamily="18" charset="0"/>
              </a:rPr>
              <a:t> 35 </a:t>
            </a:r>
            <a:r>
              <a:rPr lang="ru-RU" b="0" i="0" dirty="0" err="1">
                <a:solidFill>
                  <a:srgbClr val="222222"/>
                </a:solidFill>
                <a:effectLst/>
                <a:latin typeface="Times New Roman" panose="02020603050405020304" pitchFamily="18" charset="0"/>
                <a:cs typeface="Times New Roman" panose="02020603050405020304" pitchFamily="18" charset="0"/>
              </a:rPr>
              <a:t>років</a:t>
            </a:r>
            <a:r>
              <a:rPr lang="ru-RU" b="0" i="0" dirty="0">
                <a:solidFill>
                  <a:srgbClr val="222222"/>
                </a:solidFill>
                <a:effectLst/>
                <a:latin typeface="Times New Roman" panose="02020603050405020304" pitchFamily="18" charset="0"/>
                <a:cs typeface="Times New Roman" panose="02020603050405020304" pitchFamily="18" charset="0"/>
              </a:rPr>
              <a:t>. За </a:t>
            </a:r>
            <a:r>
              <a:rPr lang="ru-RU" b="0" i="0" dirty="0" err="1">
                <a:solidFill>
                  <a:srgbClr val="222222"/>
                </a:solidFill>
                <a:effectLst/>
                <a:latin typeface="Times New Roman" panose="02020603050405020304" pitchFamily="18" charset="0"/>
                <a:cs typeface="Times New Roman" panose="02020603050405020304" pitchFamily="18" charset="0"/>
              </a:rPr>
              <a:t>свого</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життя</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досяг</a:t>
            </a:r>
            <a:r>
              <a:rPr lang="ru-RU" b="0" i="0" dirty="0">
                <a:solidFill>
                  <a:srgbClr val="222222"/>
                </a:solidFill>
                <a:effectLst/>
                <a:latin typeface="Times New Roman" panose="02020603050405020304" pitchFamily="18" charset="0"/>
                <a:cs typeface="Times New Roman" panose="02020603050405020304" pitchFamily="18" charset="0"/>
              </a:rPr>
              <a:t> таких </a:t>
            </a:r>
            <a:r>
              <a:rPr lang="ru-RU" b="0" i="0" dirty="0" err="1">
                <a:solidFill>
                  <a:srgbClr val="222222"/>
                </a:solidFill>
                <a:effectLst/>
                <a:latin typeface="Times New Roman" panose="02020603050405020304" pitchFamily="18" charset="0"/>
                <a:cs typeface="Times New Roman" panose="02020603050405020304" pitchFamily="18" charset="0"/>
              </a:rPr>
              <a:t>висот</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які</a:t>
            </a:r>
            <a:r>
              <a:rPr lang="ru-RU" b="0" i="0" dirty="0">
                <a:solidFill>
                  <a:srgbClr val="222222"/>
                </a:solidFill>
                <a:effectLst/>
                <a:latin typeface="Times New Roman" panose="02020603050405020304" pitchFamily="18" charset="0"/>
                <a:cs typeface="Times New Roman" panose="02020603050405020304" pitchFamily="18" charset="0"/>
              </a:rPr>
              <a:t> є </a:t>
            </a:r>
            <a:r>
              <a:rPr lang="ru-RU" b="0" i="0" dirty="0" err="1">
                <a:solidFill>
                  <a:srgbClr val="222222"/>
                </a:solidFill>
                <a:effectLst/>
                <a:latin typeface="Times New Roman" panose="02020603050405020304" pitchFamily="18" charset="0"/>
                <a:cs typeface="Times New Roman" panose="02020603050405020304" pitchFamily="18" charset="0"/>
              </a:rPr>
              <a:t>недоступними</a:t>
            </a:r>
            <a:r>
              <a:rPr lang="ru-RU" b="0" i="0" dirty="0">
                <a:solidFill>
                  <a:srgbClr val="222222"/>
                </a:solidFill>
                <a:effectLst/>
                <a:latin typeface="Times New Roman" panose="02020603050405020304" pitchFamily="18" charset="0"/>
                <a:cs typeface="Times New Roman" panose="02020603050405020304" pitchFamily="18" charset="0"/>
              </a:rPr>
              <a:t> для </a:t>
            </a:r>
            <a:r>
              <a:rPr lang="ru-RU" b="0" i="0" dirty="0" err="1">
                <a:solidFill>
                  <a:srgbClr val="222222"/>
                </a:solidFill>
                <a:effectLst/>
                <a:latin typeface="Times New Roman" panose="02020603050405020304" pitchFamily="18" charset="0"/>
                <a:cs typeface="Times New Roman" panose="02020603050405020304" pitchFamily="18" charset="0"/>
              </a:rPr>
              <a:t>багатьох</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хто</a:t>
            </a:r>
            <a:r>
              <a:rPr lang="ru-RU" b="0" i="0" dirty="0">
                <a:solidFill>
                  <a:srgbClr val="222222"/>
                </a:solidFill>
                <a:effectLst/>
                <a:latin typeface="Times New Roman" panose="02020603050405020304" pitchFamily="18" charset="0"/>
                <a:cs typeface="Times New Roman" panose="02020603050405020304" pitchFamily="18" charset="0"/>
              </a:rPr>
              <a:t> дожив до </a:t>
            </a:r>
            <a:r>
              <a:rPr lang="ru-RU" b="0" i="0" dirty="0" err="1">
                <a:solidFill>
                  <a:srgbClr val="222222"/>
                </a:solidFill>
                <a:effectLst/>
                <a:latin typeface="Times New Roman" panose="02020603050405020304" pitchFamily="18" charset="0"/>
                <a:cs typeface="Times New Roman" panose="02020603050405020304" pitchFamily="18" charset="0"/>
              </a:rPr>
              <a:t>похилого</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віку</a:t>
            </a:r>
            <a:r>
              <a:rPr lang="ru-RU" b="0" i="0" dirty="0">
                <a:solidFill>
                  <a:srgbClr val="222222"/>
                </a:solidFill>
                <a:effectLst/>
                <a:latin typeface="Times New Roman" panose="02020603050405020304" pitchFamily="18" charset="0"/>
                <a:cs typeface="Times New Roman" panose="02020603050405020304" pitchFamily="18" charset="0"/>
              </a:rPr>
              <a:t>. У </a:t>
            </a:r>
            <a:r>
              <a:rPr lang="ru-RU" b="0" i="0" dirty="0" err="1">
                <a:solidFill>
                  <a:srgbClr val="222222"/>
                </a:solidFill>
                <a:effectLst/>
                <a:latin typeface="Times New Roman" panose="02020603050405020304" pitchFamily="18" charset="0"/>
                <a:cs typeface="Times New Roman" panose="02020603050405020304" pitchFamily="18" charset="0"/>
              </a:rPr>
              <a:t>нього</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була</a:t>
            </a:r>
            <a:r>
              <a:rPr lang="ru-RU" b="0" i="0" dirty="0">
                <a:solidFill>
                  <a:srgbClr val="222222"/>
                </a:solidFill>
                <a:effectLst/>
                <a:latin typeface="Times New Roman" panose="02020603050405020304" pitchFamily="18" charset="0"/>
                <a:cs typeface="Times New Roman" panose="02020603050405020304" pitchFamily="18" charset="0"/>
              </a:rPr>
              <a:t> тяжка хвороба </a:t>
            </a:r>
            <a:r>
              <a:rPr lang="ru-RU" b="0" i="0" dirty="0" err="1">
                <a:solidFill>
                  <a:srgbClr val="222222"/>
                </a:solidFill>
                <a:effectLst/>
                <a:latin typeface="Times New Roman" panose="02020603050405020304" pitchFamily="18" charset="0"/>
                <a:cs typeface="Times New Roman" panose="02020603050405020304" pitchFamily="18" charset="0"/>
              </a:rPr>
              <a:t>легень</a:t>
            </a:r>
            <a:r>
              <a:rPr lang="ru-RU" b="0" i="0" dirty="0">
                <a:solidFill>
                  <a:srgbClr val="222222"/>
                </a:solidFill>
                <a:effectLst/>
                <a:latin typeface="Times New Roman" panose="02020603050405020304" pitchFamily="18" charset="0"/>
                <a:cs typeface="Times New Roman" panose="02020603050405020304" pitchFamily="18" charset="0"/>
              </a:rPr>
              <a:t>. В 11 </a:t>
            </a:r>
            <a:r>
              <a:rPr lang="ru-RU" b="0" i="0" dirty="0" err="1">
                <a:solidFill>
                  <a:srgbClr val="222222"/>
                </a:solidFill>
                <a:effectLst/>
                <a:latin typeface="Times New Roman" panose="02020603050405020304" pitchFamily="18" charset="0"/>
                <a:cs typeface="Times New Roman" panose="02020603050405020304" pitchFamily="18" charset="0"/>
              </a:rPr>
              <a:t>років</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він</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перехворів</a:t>
            </a:r>
            <a:r>
              <a:rPr lang="ru-RU" b="0" i="0" dirty="0">
                <a:solidFill>
                  <a:srgbClr val="222222"/>
                </a:solidFill>
                <a:effectLst/>
                <a:latin typeface="Times New Roman" panose="02020603050405020304" pitchFamily="18" charset="0"/>
                <a:cs typeface="Times New Roman" panose="02020603050405020304" pitchFamily="18" charset="0"/>
              </a:rPr>
              <a:t> на плеврит, а </a:t>
            </a:r>
            <a:r>
              <a:rPr lang="ru-RU" b="0" i="0" dirty="0" err="1">
                <a:solidFill>
                  <a:srgbClr val="222222"/>
                </a:solidFill>
                <a:effectLst/>
                <a:latin typeface="Times New Roman" panose="02020603050405020304" pitchFamily="18" charset="0"/>
                <a:cs typeface="Times New Roman" panose="02020603050405020304" pitchFamily="18" charset="0"/>
              </a:rPr>
              <a:t>потім</a:t>
            </a:r>
            <a:r>
              <a:rPr lang="ru-RU" b="0" i="0" dirty="0">
                <a:solidFill>
                  <a:srgbClr val="222222"/>
                </a:solidFill>
                <a:effectLst/>
                <a:latin typeface="Times New Roman" panose="02020603050405020304" pitchFamily="18" charset="0"/>
                <a:cs typeface="Times New Roman" panose="02020603050405020304" pitchFamily="18" charset="0"/>
              </a:rPr>
              <a:t> на тиф – </a:t>
            </a:r>
            <a:r>
              <a:rPr lang="ru-RU" b="0" i="0" dirty="0" err="1">
                <a:solidFill>
                  <a:srgbClr val="222222"/>
                </a:solidFill>
                <a:effectLst/>
                <a:latin typeface="Times New Roman" panose="02020603050405020304" pitchFamily="18" charset="0"/>
                <a:cs typeface="Times New Roman" panose="02020603050405020304" pitchFamily="18" charset="0"/>
              </a:rPr>
              <a:t>це</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дуже</a:t>
            </a:r>
            <a:r>
              <a:rPr lang="ru-RU" b="0" i="0" dirty="0">
                <a:solidFill>
                  <a:srgbClr val="222222"/>
                </a:solidFill>
                <a:effectLst/>
                <a:latin typeface="Times New Roman" panose="02020603050405020304" pitchFamily="18" charset="0"/>
                <a:cs typeface="Times New Roman" panose="02020603050405020304" pitchFamily="18" charset="0"/>
              </a:rPr>
              <a:t> тяжка хвороба, </a:t>
            </a:r>
            <a:r>
              <a:rPr lang="ru-RU" b="0" i="0" dirty="0" err="1">
                <a:solidFill>
                  <a:srgbClr val="222222"/>
                </a:solidFill>
                <a:effectLst/>
                <a:latin typeface="Times New Roman" panose="02020603050405020304" pitchFamily="18" charset="0"/>
                <a:cs typeface="Times New Roman" panose="02020603050405020304" pitchFamily="18" charset="0"/>
              </a:rPr>
              <a:t>після</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якої</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багато</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хто</a:t>
            </a:r>
            <a:r>
              <a:rPr lang="ru-RU" b="0" i="0" dirty="0">
                <a:solidFill>
                  <a:srgbClr val="222222"/>
                </a:solidFill>
                <a:effectLst/>
                <a:latin typeface="Times New Roman" panose="02020603050405020304" pitchFamily="18" charset="0"/>
                <a:cs typeface="Times New Roman" panose="02020603050405020304" pitchFamily="18" charset="0"/>
              </a:rPr>
              <a:t> не </a:t>
            </a:r>
            <a:r>
              <a:rPr lang="ru-RU" b="0" i="0" dirty="0" err="1">
                <a:solidFill>
                  <a:srgbClr val="222222"/>
                </a:solidFill>
                <a:effectLst/>
                <a:latin typeface="Times New Roman" panose="02020603050405020304" pitchFamily="18" charset="0"/>
                <a:cs typeface="Times New Roman" panose="02020603050405020304" pitchFamily="18" charset="0"/>
              </a:rPr>
              <a:t>виживав</a:t>
            </a:r>
            <a:r>
              <a:rPr lang="ru-RU" b="0" i="0" dirty="0">
                <a:solidFill>
                  <a:srgbClr val="222222"/>
                </a:solidFill>
                <a:effectLst/>
                <a:latin typeface="Times New Roman" panose="02020603050405020304" pitchFamily="18" charset="0"/>
                <a:cs typeface="Times New Roman" panose="02020603050405020304" pitchFamily="18" charset="0"/>
              </a:rPr>
              <a:t>. Але Амедео </a:t>
            </a:r>
            <a:r>
              <a:rPr lang="ru-RU" b="0" i="0" dirty="0" err="1">
                <a:solidFill>
                  <a:srgbClr val="222222"/>
                </a:solidFill>
                <a:effectLst/>
                <a:latin typeface="Times New Roman" panose="02020603050405020304" pitchFamily="18" charset="0"/>
                <a:cs typeface="Times New Roman" panose="02020603050405020304" pitchFamily="18" charset="0"/>
              </a:rPr>
              <a:t>вижив</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Фізична</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слабкість</a:t>
            </a:r>
            <a:r>
              <a:rPr lang="ru-RU" b="0" i="0" dirty="0">
                <a:solidFill>
                  <a:srgbClr val="222222"/>
                </a:solidFill>
                <a:effectLst/>
                <a:latin typeface="Times New Roman" panose="02020603050405020304" pitchFamily="18" charset="0"/>
                <a:cs typeface="Times New Roman" panose="02020603050405020304" pitchFamily="18" charset="0"/>
              </a:rPr>
              <a:t> не </a:t>
            </a:r>
            <a:r>
              <a:rPr lang="ru-RU" b="0" i="0" dirty="0" err="1">
                <a:solidFill>
                  <a:srgbClr val="222222"/>
                </a:solidFill>
                <a:effectLst/>
                <a:latin typeface="Times New Roman" panose="02020603050405020304" pitchFamily="18" charset="0"/>
                <a:cs typeface="Times New Roman" panose="02020603050405020304" pitchFamily="18" charset="0"/>
              </a:rPr>
              <a:t>завадила</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розвиватися</a:t>
            </a:r>
            <a:r>
              <a:rPr lang="ru-RU" b="0" i="0" dirty="0">
                <a:solidFill>
                  <a:srgbClr val="222222"/>
                </a:solidFill>
                <a:effectLst/>
                <a:latin typeface="Times New Roman" panose="02020603050405020304" pitchFamily="18" charset="0"/>
                <a:cs typeface="Times New Roman" panose="02020603050405020304" pitchFamily="18" charset="0"/>
              </a:rPr>
              <a:t> </a:t>
            </a:r>
            <a:r>
              <a:rPr lang="ru-RU" b="0" i="0" dirty="0" err="1">
                <a:solidFill>
                  <a:srgbClr val="222222"/>
                </a:solidFill>
                <a:effectLst/>
                <a:latin typeface="Times New Roman" panose="02020603050405020304" pitchFamily="18" charset="0"/>
                <a:cs typeface="Times New Roman" panose="02020603050405020304" pitchFamily="18" charset="0"/>
              </a:rPr>
              <a:t>його</a:t>
            </a:r>
            <a:r>
              <a:rPr lang="ru-RU" b="0" i="0" dirty="0">
                <a:solidFill>
                  <a:srgbClr val="222222"/>
                </a:solidFill>
                <a:effectLst/>
                <a:latin typeface="Times New Roman" panose="02020603050405020304" pitchFamily="18" charset="0"/>
                <a:cs typeface="Times New Roman" panose="02020603050405020304" pitchFamily="18" charset="0"/>
              </a:rPr>
              <a:t> таланту, </a:t>
            </a:r>
            <a:r>
              <a:rPr lang="ru-RU" b="0" i="0" dirty="0" err="1">
                <a:solidFill>
                  <a:srgbClr val="222222"/>
                </a:solidFill>
                <a:effectLst/>
                <a:latin typeface="Times New Roman" panose="02020603050405020304" pitchFamily="18" charset="0"/>
                <a:cs typeface="Times New Roman" panose="02020603050405020304" pitchFamily="18" charset="0"/>
              </a:rPr>
              <a:t>хоча</a:t>
            </a:r>
            <a:r>
              <a:rPr lang="ru-RU" b="0" i="0" dirty="0">
                <a:solidFill>
                  <a:srgbClr val="222222"/>
                </a:solidFill>
                <a:effectLst/>
                <a:latin typeface="Times New Roman" panose="02020603050405020304" pitchFamily="18" charset="0"/>
                <a:cs typeface="Times New Roman" panose="02020603050405020304" pitchFamily="18" charset="0"/>
              </a:rPr>
              <a:t> і рано </a:t>
            </a:r>
            <a:r>
              <a:rPr lang="ru-RU" b="0" i="0" dirty="0" err="1">
                <a:solidFill>
                  <a:srgbClr val="222222"/>
                </a:solidFill>
                <a:effectLst/>
                <a:latin typeface="Times New Roman" panose="02020603050405020304" pitchFamily="18" charset="0"/>
                <a:cs typeface="Times New Roman" panose="02020603050405020304" pitchFamily="18" charset="0"/>
              </a:rPr>
              <a:t>звела</a:t>
            </a:r>
            <a:r>
              <a:rPr lang="ru-RU" b="0" i="0" dirty="0">
                <a:solidFill>
                  <a:srgbClr val="222222"/>
                </a:solidFill>
                <a:effectLst/>
                <a:latin typeface="Times New Roman" panose="02020603050405020304" pitchFamily="18" charset="0"/>
                <a:cs typeface="Times New Roman" panose="02020603050405020304" pitchFamily="18" charset="0"/>
              </a:rPr>
              <a:t> в могилу красивого молодого </a:t>
            </a:r>
            <a:r>
              <a:rPr lang="ru-RU" b="0" i="0" dirty="0" err="1">
                <a:solidFill>
                  <a:srgbClr val="222222"/>
                </a:solidFill>
                <a:effectLst/>
                <a:latin typeface="Times New Roman" panose="02020603050405020304" pitchFamily="18" charset="0"/>
                <a:cs typeface="Times New Roman" panose="02020603050405020304" pitchFamily="18" charset="0"/>
              </a:rPr>
              <a:t>чоловіка</a:t>
            </a:r>
            <a:r>
              <a:rPr lang="ru-RU" b="0" i="0" dirty="0">
                <a:solidFill>
                  <a:srgbClr val="222222"/>
                </a:solidFill>
                <a:effectLst/>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7335AE5C-6EB9-47EE-B683-A81912654858}"/>
              </a:ext>
            </a:extLst>
          </p:cNvPr>
          <p:cNvPicPr>
            <a:picLocks noChangeAspect="1"/>
          </p:cNvPicPr>
          <p:nvPr/>
        </p:nvPicPr>
        <p:blipFill>
          <a:blip r:embed="rId2"/>
          <a:stretch>
            <a:fillRect/>
          </a:stretch>
        </p:blipFill>
        <p:spPr>
          <a:xfrm>
            <a:off x="1604787" y="278582"/>
            <a:ext cx="2158309" cy="3295128"/>
          </a:xfrm>
          <a:prstGeom prst="rect">
            <a:avLst/>
          </a:prstGeom>
        </p:spPr>
      </p:pic>
      <p:sp>
        <p:nvSpPr>
          <p:cNvPr id="7" name="TextBox 6">
            <a:extLst>
              <a:ext uri="{FF2B5EF4-FFF2-40B4-BE49-F238E27FC236}">
                <a16:creationId xmlns:a16="http://schemas.microsoft.com/office/drawing/2014/main" id="{E12AF934-EB54-4C85-8010-F4B7C2209E3A}"/>
              </a:ext>
            </a:extLst>
          </p:cNvPr>
          <p:cNvSpPr txBox="1"/>
          <p:nvPr/>
        </p:nvSpPr>
        <p:spPr>
          <a:xfrm>
            <a:off x="1604787" y="3653297"/>
            <a:ext cx="2158309" cy="276999"/>
          </a:xfrm>
          <a:prstGeom prst="rect">
            <a:avLst/>
          </a:prstGeom>
          <a:noFill/>
        </p:spPr>
        <p:txBody>
          <a:bodyPr wrap="square">
            <a:spAutoFit/>
          </a:bodyPr>
          <a:lstStyle/>
          <a:p>
            <a:r>
              <a:rPr lang="uk-UA" sz="1200" b="0" i="0" dirty="0">
                <a:solidFill>
                  <a:srgbClr val="202122"/>
                </a:solidFill>
                <a:effectLst/>
                <a:latin typeface="Times New Roman" panose="02020603050405020304" pitchFamily="18" charset="0"/>
                <a:cs typeface="Times New Roman" panose="02020603050405020304" pitchFamily="18" charset="0"/>
              </a:rPr>
              <a:t>Автопортрет у </a:t>
            </a:r>
            <a:r>
              <a:rPr lang="uk-UA" sz="1200" b="0" i="0" dirty="0" err="1">
                <a:solidFill>
                  <a:srgbClr val="202122"/>
                </a:solidFill>
                <a:effectLst/>
                <a:latin typeface="Times New Roman" panose="02020603050405020304" pitchFamily="18" charset="0"/>
                <a:cs typeface="Times New Roman" panose="02020603050405020304" pitchFamily="18" charset="0"/>
              </a:rPr>
              <a:t>капелюсі</a:t>
            </a:r>
            <a:r>
              <a:rPr lang="uk-UA" sz="1200" b="0" i="0" dirty="0">
                <a:solidFill>
                  <a:srgbClr val="202122"/>
                </a:solidFill>
                <a:effectLst/>
                <a:latin typeface="Times New Roman" panose="02020603050405020304" pitchFamily="18" charset="0"/>
                <a:cs typeface="Times New Roman" panose="02020603050405020304" pitchFamily="18" charset="0"/>
              </a:rPr>
              <a:t>, 1907</a:t>
            </a:r>
            <a:endParaRPr lang="uk-UA"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9703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DE069C-E633-47A2-AA94-D0CED91A920F}"/>
              </a:ext>
            </a:extLst>
          </p:cNvPr>
          <p:cNvSpPr txBox="1"/>
          <p:nvPr/>
        </p:nvSpPr>
        <p:spPr>
          <a:xfrm>
            <a:off x="5555609" y="1292337"/>
            <a:ext cx="6094602" cy="4185761"/>
          </a:xfrm>
          <a:prstGeom prst="rect">
            <a:avLst/>
          </a:prstGeom>
          <a:noFill/>
        </p:spPr>
        <p:txBody>
          <a:bodyPr wrap="square">
            <a:spAutoFit/>
          </a:bodyPr>
          <a:lstStyle/>
          <a:p>
            <a:pPr algn="just"/>
            <a:r>
              <a:rPr lang="en-US" sz="1400" b="0" i="0" dirty="0">
                <a:solidFill>
                  <a:srgbClr val="222222"/>
                </a:solidFill>
                <a:effectLst/>
                <a:latin typeface="Times New Roman" panose="02020603050405020304" pitchFamily="18" charset="0"/>
                <a:cs typeface="Times New Roman" panose="02020603050405020304" pitchFamily="18" charset="0"/>
              </a:rPr>
              <a:t>A groundbreaking new perspective on the painter’s scandalous nudes.</a:t>
            </a:r>
            <a:br>
              <a:rPr lang="en-US" sz="1400" dirty="0">
                <a:latin typeface="Times New Roman" panose="02020603050405020304" pitchFamily="18" charset="0"/>
                <a:cs typeface="Times New Roman" panose="02020603050405020304" pitchFamily="18" charset="0"/>
              </a:rPr>
            </a:br>
            <a:br>
              <a:rPr lang="en-US" sz="1400" dirty="0">
                <a:latin typeface="Times New Roman" panose="02020603050405020304" pitchFamily="18" charset="0"/>
                <a:cs typeface="Times New Roman" panose="02020603050405020304" pitchFamily="18" charset="0"/>
              </a:rPr>
            </a:br>
            <a:r>
              <a:rPr lang="en-US" sz="1400" b="0" i="0" dirty="0">
                <a:solidFill>
                  <a:srgbClr val="222222"/>
                </a:solidFill>
                <a:effectLst/>
                <a:latin typeface="Times New Roman" panose="02020603050405020304" pitchFamily="18" charset="0"/>
                <a:cs typeface="Times New Roman" panose="02020603050405020304" pitchFamily="18" charset="0"/>
              </a:rPr>
              <a:t>Among the most celebrated works of Modigliani’s brief but brilliant career are his large-format nudes. Drenched in color and glowing with the artist’s deep appreciation of women and the female form, these works ushered in a new era of nude portraiture, while also causing an enormous scandal.</a:t>
            </a:r>
            <a:br>
              <a:rPr lang="en-US" sz="1400" dirty="0">
                <a:latin typeface="Times New Roman" panose="02020603050405020304" pitchFamily="18" charset="0"/>
                <a:cs typeface="Times New Roman" panose="02020603050405020304" pitchFamily="18" charset="0"/>
              </a:rPr>
            </a:br>
            <a:br>
              <a:rPr lang="en-US" sz="1400" dirty="0">
                <a:latin typeface="Times New Roman" panose="02020603050405020304" pitchFamily="18" charset="0"/>
                <a:cs typeface="Times New Roman" panose="02020603050405020304" pitchFamily="18" charset="0"/>
              </a:rPr>
            </a:br>
            <a:r>
              <a:rPr lang="en-US" sz="1400" b="0" i="0" dirty="0">
                <a:solidFill>
                  <a:srgbClr val="222222"/>
                </a:solidFill>
                <a:effectLst/>
                <a:latin typeface="Times New Roman" panose="02020603050405020304" pitchFamily="18" charset="0"/>
                <a:cs typeface="Times New Roman" panose="02020603050405020304" pitchFamily="18" charset="0"/>
              </a:rPr>
              <a:t>This stunning exhibition catalog offers a new perspective on this aspect of Modigliani’s work by examining for the first time his portraits of emancipated women sporting coupe </a:t>
            </a:r>
            <a:r>
              <a:rPr lang="en-US" sz="1400" b="0" i="0" dirty="0" err="1">
                <a:solidFill>
                  <a:srgbClr val="222222"/>
                </a:solidFill>
                <a:effectLst/>
                <a:latin typeface="Times New Roman" panose="02020603050405020304" pitchFamily="18" charset="0"/>
                <a:cs typeface="Times New Roman" panose="02020603050405020304" pitchFamily="18" charset="0"/>
              </a:rPr>
              <a:t>garçonnes</a:t>
            </a:r>
            <a:r>
              <a:rPr lang="en-US" sz="1400" b="0" i="0" dirty="0">
                <a:solidFill>
                  <a:srgbClr val="222222"/>
                </a:solidFill>
                <a:effectLst/>
                <a:latin typeface="Times New Roman" panose="02020603050405020304" pitchFamily="18" charset="0"/>
                <a:cs typeface="Times New Roman" panose="02020603050405020304" pitchFamily="18" charset="0"/>
              </a:rPr>
              <a:t> haircuts and wearing loin cloths. Modigliani was one of the first chroniclers of the femme </a:t>
            </a:r>
            <a:r>
              <a:rPr lang="en-US" sz="1400" b="0" i="0" dirty="0" err="1">
                <a:solidFill>
                  <a:srgbClr val="222222"/>
                </a:solidFill>
                <a:effectLst/>
                <a:latin typeface="Times New Roman" panose="02020603050405020304" pitchFamily="18" charset="0"/>
                <a:cs typeface="Times New Roman" panose="02020603050405020304" pitchFamily="18" charset="0"/>
              </a:rPr>
              <a:t>moderne</a:t>
            </a:r>
            <a:r>
              <a:rPr lang="en-US" sz="1400" b="0" i="0" dirty="0">
                <a:solidFill>
                  <a:srgbClr val="222222"/>
                </a:solidFill>
                <a:effectLst/>
                <a:latin typeface="Times New Roman" panose="02020603050405020304" pitchFamily="18" charset="0"/>
                <a:cs typeface="Times New Roman" panose="02020603050405020304" pitchFamily="18" charset="0"/>
              </a:rPr>
              <a:t>, which also influenced his nude painting and the scandal they caused.</a:t>
            </a:r>
            <a:br>
              <a:rPr lang="en-US" sz="1400" dirty="0">
                <a:latin typeface="Times New Roman" panose="02020603050405020304" pitchFamily="18" charset="0"/>
                <a:cs typeface="Times New Roman" panose="02020603050405020304" pitchFamily="18" charset="0"/>
              </a:rPr>
            </a:br>
            <a:br>
              <a:rPr lang="en-US" sz="1400" dirty="0">
                <a:latin typeface="Times New Roman" panose="02020603050405020304" pitchFamily="18" charset="0"/>
                <a:cs typeface="Times New Roman" panose="02020603050405020304" pitchFamily="18" charset="0"/>
              </a:rPr>
            </a:br>
            <a:r>
              <a:rPr lang="en-US" sz="1400" b="0" i="0" dirty="0">
                <a:solidFill>
                  <a:srgbClr val="222222"/>
                </a:solidFill>
                <a:effectLst/>
                <a:latin typeface="Times New Roman" panose="02020603050405020304" pitchFamily="18" charset="0"/>
                <a:cs typeface="Times New Roman" panose="02020603050405020304" pitchFamily="18" charset="0"/>
              </a:rPr>
              <a:t>Featuring lavish reproductions and astute texts by leading scholars, this volume also examines Modigliani’s cultural context in European Classicism, from Toulouse-Lautrec and Cezanne to the work of his contemporaries, including Paula </a:t>
            </a:r>
            <a:r>
              <a:rPr lang="en-US" sz="1400" b="0" i="0" dirty="0" err="1">
                <a:solidFill>
                  <a:srgbClr val="222222"/>
                </a:solidFill>
                <a:effectLst/>
                <a:latin typeface="Times New Roman" panose="02020603050405020304" pitchFamily="18" charset="0"/>
                <a:cs typeface="Times New Roman" panose="02020603050405020304" pitchFamily="18" charset="0"/>
              </a:rPr>
              <a:t>Modersohn</a:t>
            </a:r>
            <a:r>
              <a:rPr lang="en-US" sz="1400" b="0" i="0" dirty="0">
                <a:solidFill>
                  <a:srgbClr val="222222"/>
                </a:solidFill>
                <a:effectLst/>
                <a:latin typeface="Times New Roman" panose="02020603050405020304" pitchFamily="18" charset="0"/>
                <a:cs typeface="Times New Roman" panose="02020603050405020304" pitchFamily="18" charset="0"/>
              </a:rPr>
              <a:t>-Becker, Gustav Klimt, Egon Schiele, Jeanne </a:t>
            </a:r>
            <a:r>
              <a:rPr lang="en-US" sz="1400" b="0" i="0" dirty="0" err="1">
                <a:solidFill>
                  <a:srgbClr val="222222"/>
                </a:solidFill>
                <a:effectLst/>
                <a:latin typeface="Times New Roman" panose="02020603050405020304" pitchFamily="18" charset="0"/>
                <a:cs typeface="Times New Roman" panose="02020603050405020304" pitchFamily="18" charset="0"/>
              </a:rPr>
              <a:t>Mammen</a:t>
            </a:r>
            <a:r>
              <a:rPr lang="en-US" sz="1400" b="0" i="0" dirty="0">
                <a:solidFill>
                  <a:srgbClr val="222222"/>
                </a:solidFill>
                <a:effectLst/>
                <a:latin typeface="Times New Roman" panose="02020603050405020304" pitchFamily="18" charset="0"/>
                <a:cs typeface="Times New Roman" panose="02020603050405020304" pitchFamily="18" charset="0"/>
              </a:rPr>
              <a:t> and Wilhelm </a:t>
            </a:r>
            <a:r>
              <a:rPr lang="en-US" sz="1400" b="0" i="0" dirty="0" err="1">
                <a:solidFill>
                  <a:srgbClr val="222222"/>
                </a:solidFill>
                <a:effectLst/>
                <a:latin typeface="Times New Roman" panose="02020603050405020304" pitchFamily="18" charset="0"/>
                <a:cs typeface="Times New Roman" panose="02020603050405020304" pitchFamily="18" charset="0"/>
              </a:rPr>
              <a:t>Lehmbruck</a:t>
            </a:r>
            <a:r>
              <a:rPr lang="en-US" sz="1400" b="0" i="0" dirty="0">
                <a:solidFill>
                  <a:srgbClr val="222222"/>
                </a:solidFill>
                <a:effectLst/>
                <a:latin typeface="Times New Roman" panose="02020603050405020304" pitchFamily="18" charset="0"/>
                <a:cs typeface="Times New Roman" panose="02020603050405020304" pitchFamily="18" charset="0"/>
              </a:rPr>
              <a:t>; and traces his impact on future European Modernism and New Objectivity.</a:t>
            </a:r>
            <a:endParaRPr lang="uk-UA" sz="14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00EB0715-BB7E-4986-B095-9394031BE2A7}"/>
              </a:ext>
            </a:extLst>
          </p:cNvPr>
          <p:cNvPicPr>
            <a:picLocks noChangeAspect="1"/>
          </p:cNvPicPr>
          <p:nvPr/>
        </p:nvPicPr>
        <p:blipFill>
          <a:blip r:embed="rId2"/>
          <a:stretch>
            <a:fillRect/>
          </a:stretch>
        </p:blipFill>
        <p:spPr>
          <a:xfrm>
            <a:off x="1593909" y="738231"/>
            <a:ext cx="3258006" cy="4093828"/>
          </a:xfrm>
          <a:prstGeom prst="rect">
            <a:avLst/>
          </a:prstGeom>
        </p:spPr>
      </p:pic>
      <p:sp>
        <p:nvSpPr>
          <p:cNvPr id="7" name="TextBox 6">
            <a:extLst>
              <a:ext uri="{FF2B5EF4-FFF2-40B4-BE49-F238E27FC236}">
                <a16:creationId xmlns:a16="http://schemas.microsoft.com/office/drawing/2014/main" id="{1EE4C7F1-7A62-47AB-A00F-B5B682FF0B4A}"/>
              </a:ext>
            </a:extLst>
          </p:cNvPr>
          <p:cNvSpPr txBox="1"/>
          <p:nvPr/>
        </p:nvSpPr>
        <p:spPr>
          <a:xfrm>
            <a:off x="5631110" y="369007"/>
            <a:ext cx="6094602" cy="923330"/>
          </a:xfrm>
          <a:prstGeom prst="rect">
            <a:avLst/>
          </a:prstGeom>
          <a:noFill/>
        </p:spPr>
        <p:txBody>
          <a:bodyPr wrap="square">
            <a:spAutoFit/>
          </a:bodyPr>
          <a:lstStyle/>
          <a:p>
            <a:r>
              <a:rPr lang="en-US" b="0" i="0" dirty="0">
                <a:effectLst/>
                <a:latin typeface="Mabry Pro"/>
              </a:rPr>
              <a:t>Modern Gazes</a:t>
            </a:r>
            <a:r>
              <a:rPr lang="uk-UA" b="0" i="0" dirty="0">
                <a:effectLst/>
                <a:latin typeface="Mabry Pro"/>
              </a:rPr>
              <a:t>. </a:t>
            </a:r>
            <a:r>
              <a:rPr lang="en-US" b="0" i="0" dirty="0">
                <a:effectLst/>
                <a:latin typeface="Mabry Pro"/>
              </a:rPr>
              <a:t>Modigliani</a:t>
            </a:r>
            <a:r>
              <a:rPr lang="uk-UA" b="0" i="0" dirty="0">
                <a:effectLst/>
                <a:latin typeface="Mabry Pro"/>
              </a:rPr>
              <a:t> / </a:t>
            </a:r>
            <a:r>
              <a:rPr lang="en-US" b="0" i="0" dirty="0">
                <a:effectLst/>
                <a:latin typeface="Mabry Pro"/>
              </a:rPr>
              <a:t>Modern Gazes</a:t>
            </a:r>
            <a:r>
              <a:rPr lang="uk-UA" b="0" i="0" dirty="0">
                <a:effectLst/>
                <a:latin typeface="Mabry Pro"/>
              </a:rPr>
              <a:t>. – </a:t>
            </a:r>
            <a:r>
              <a:rPr lang="en-US" b="0" i="0" u="none" strike="noStrike" dirty="0">
                <a:effectLst/>
                <a:latin typeface="Mabry Pro"/>
                <a:hlinkClick r:id="rId3">
                  <a:extLst>
                    <a:ext uri="{A12FA001-AC4F-418D-AE19-62706E023703}">
                      <ahyp:hlinkClr xmlns:ahyp="http://schemas.microsoft.com/office/drawing/2018/hyperlinkcolor" val="tx"/>
                    </a:ext>
                  </a:extLst>
                </a:hlinkClick>
              </a:rPr>
              <a:t>Prestel</a:t>
            </a:r>
            <a:r>
              <a:rPr lang="uk-UA" b="0" i="0" u="none" strike="noStrike" dirty="0">
                <a:effectLst/>
                <a:latin typeface="Mabry Pro"/>
              </a:rPr>
              <a:t>, 2023. 256 р.</a:t>
            </a:r>
            <a:endParaRPr lang="en-US" b="0" i="0" dirty="0">
              <a:effectLst/>
              <a:latin typeface="Mabry Pro"/>
            </a:endParaRPr>
          </a:p>
          <a:p>
            <a:pPr algn="l"/>
            <a:endParaRPr lang="en-US" b="0" i="0" dirty="0">
              <a:solidFill>
                <a:srgbClr val="222222"/>
              </a:solidFill>
              <a:effectLst/>
              <a:latin typeface="Mabry Pro"/>
            </a:endParaRPr>
          </a:p>
        </p:txBody>
      </p:sp>
    </p:spTree>
    <p:extLst>
      <p:ext uri="{BB962C8B-B14F-4D97-AF65-F5344CB8AC3E}">
        <p14:creationId xmlns:p14="http://schemas.microsoft.com/office/powerpoint/2010/main" val="1663810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9D2C60-D163-4FE5-8A20-F084B361B27B}"/>
              </a:ext>
            </a:extLst>
          </p:cNvPr>
          <p:cNvSpPr txBox="1"/>
          <p:nvPr/>
        </p:nvSpPr>
        <p:spPr>
          <a:xfrm>
            <a:off x="5211659" y="1289020"/>
            <a:ext cx="6094602" cy="5078313"/>
          </a:xfrm>
          <a:prstGeom prst="rect">
            <a:avLst/>
          </a:prstGeom>
          <a:noFill/>
        </p:spPr>
        <p:txBody>
          <a:bodyPr wrap="square">
            <a:spAutoFit/>
          </a:bodyPr>
          <a:lstStyle/>
          <a:p>
            <a:pPr algn="just"/>
            <a:r>
              <a:rPr lang="en-US" b="0" i="0" dirty="0">
                <a:solidFill>
                  <a:srgbClr val="000000"/>
                </a:solidFill>
                <a:effectLst/>
                <a:latin typeface="Times New Roman" panose="02020603050405020304" pitchFamily="18" charset="0"/>
                <a:cs typeface="Times New Roman" panose="02020603050405020304" pitchFamily="18" charset="0"/>
              </a:rPr>
              <a:t>In endless odes to the female form, Amedeo Modigliani (1884–1920) traced elongated bodies, almond eyes, and his own name into art history. His languid female subjects are as instantly recognizable as they are startling, sensual, and swan-necked.</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Modigliani's unique figuration corresponded to his own personal idea of beauty, but drew upon a rich variety of visual influences, including contemporary Cubism, African carvings, Cambodian sculptures, and 13th-century painting from his native Italy. Although most renowned for his nude females, he applied similar stylistic techniques to portraits of male artistic contemporaries such as Pablo Picasso, Jean Cocteau, and Cham Soutine.</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With key works from his highly individualistic repertoire, this book introduces Modigliani's brief but revered career at the heart of Paris’s early modernist hotbed. </a:t>
            </a:r>
            <a:r>
              <a:rPr lang="en-US" b="0" i="0" dirty="0" err="1">
                <a:solidFill>
                  <a:srgbClr val="000000"/>
                </a:solidFill>
                <a:effectLst/>
                <a:latin typeface="Times New Roman" panose="02020603050405020304" pitchFamily="18" charset="0"/>
                <a:cs typeface="Times New Roman" panose="02020603050405020304" pitchFamily="18" charset="0"/>
              </a:rPr>
              <a:t>Джерело</a:t>
            </a:r>
            <a:r>
              <a:rPr lang="en-US" b="0" i="0" dirty="0">
                <a:solidFill>
                  <a:srgbClr val="000000"/>
                </a:solidFill>
                <a:effectLst/>
                <a:latin typeface="Times New Roman" panose="02020603050405020304" pitchFamily="18" charset="0"/>
                <a:cs typeface="Times New Roman" panose="02020603050405020304" pitchFamily="18" charset="0"/>
              </a:rPr>
              <a:t>: https://nashformat.ua/products/modigliani-943551</a:t>
            </a:r>
            <a:endParaRPr lang="uk-UA"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A1768055-A0D6-46B1-8255-9CC2CD150FCE}"/>
              </a:ext>
            </a:extLst>
          </p:cNvPr>
          <p:cNvPicPr>
            <a:picLocks noChangeAspect="1"/>
          </p:cNvPicPr>
          <p:nvPr/>
        </p:nvPicPr>
        <p:blipFill>
          <a:blip r:embed="rId2"/>
          <a:stretch>
            <a:fillRect/>
          </a:stretch>
        </p:blipFill>
        <p:spPr>
          <a:xfrm>
            <a:off x="768292" y="710180"/>
            <a:ext cx="4231928" cy="5078313"/>
          </a:xfrm>
          <a:prstGeom prst="rect">
            <a:avLst/>
          </a:prstGeom>
        </p:spPr>
      </p:pic>
      <p:sp>
        <p:nvSpPr>
          <p:cNvPr id="7" name="TextBox 6">
            <a:extLst>
              <a:ext uri="{FF2B5EF4-FFF2-40B4-BE49-F238E27FC236}">
                <a16:creationId xmlns:a16="http://schemas.microsoft.com/office/drawing/2014/main" id="{D2FE7B9C-382B-4E65-B59C-66E020E62D79}"/>
              </a:ext>
            </a:extLst>
          </p:cNvPr>
          <p:cNvSpPr txBox="1"/>
          <p:nvPr/>
        </p:nvSpPr>
        <p:spPr>
          <a:xfrm>
            <a:off x="5211659" y="490667"/>
            <a:ext cx="6094602" cy="923330"/>
          </a:xfrm>
          <a:prstGeom prst="rect">
            <a:avLst/>
          </a:prstGeom>
          <a:noFill/>
        </p:spPr>
        <p:txBody>
          <a:bodyPr wrap="square">
            <a:spAutoFit/>
          </a:bodyPr>
          <a:lstStyle/>
          <a:p>
            <a:pPr algn="l" fontAlgn="base"/>
            <a:r>
              <a:rPr lang="uk-UA" b="0" i="0" dirty="0" err="1">
                <a:effectLst/>
                <a:latin typeface="Times New Roman" panose="02020603050405020304" pitchFamily="18" charset="0"/>
                <a:cs typeface="Times New Roman" panose="02020603050405020304" pitchFamily="18" charset="0"/>
              </a:rPr>
              <a:t>Дорис</a:t>
            </a:r>
            <a:r>
              <a:rPr lang="uk-UA" b="0" i="0" dirty="0">
                <a:effectLst/>
                <a:latin typeface="Times New Roman" panose="02020603050405020304" pitchFamily="18" charset="0"/>
                <a:cs typeface="Times New Roman" panose="02020603050405020304" pitchFamily="18" charset="0"/>
              </a:rPr>
              <a:t> </a:t>
            </a:r>
            <a:r>
              <a:rPr lang="uk-UA" b="0" i="0" dirty="0" err="1">
                <a:effectLst/>
                <a:latin typeface="Times New Roman" panose="02020603050405020304" pitchFamily="18" charset="0"/>
                <a:cs typeface="Times New Roman" panose="02020603050405020304" pitchFamily="18" charset="0"/>
              </a:rPr>
              <a:t>Кристоф</a:t>
            </a:r>
            <a:r>
              <a:rPr lang="uk-UA" b="0" i="0" dirty="0">
                <a:effectLst/>
                <a:latin typeface="Times New Roman" panose="02020603050405020304" pitchFamily="18" charset="0"/>
                <a:cs typeface="Times New Roman" panose="02020603050405020304" pitchFamily="18" charset="0"/>
              </a:rPr>
              <a:t> .</a:t>
            </a:r>
            <a:r>
              <a:rPr lang="uk-UA" b="0" i="0" dirty="0" err="1">
                <a:effectLst/>
                <a:latin typeface="Times New Roman" panose="02020603050405020304" pitchFamily="18" charset="0"/>
                <a:cs typeface="Times New Roman" panose="02020603050405020304" pitchFamily="18" charset="0"/>
              </a:rPr>
              <a:t>Модільяні</a:t>
            </a:r>
            <a:r>
              <a:rPr lang="uk-UA" b="0" i="0" dirty="0">
                <a:effectLst/>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Modigliani)</a:t>
            </a:r>
            <a:r>
              <a:rPr lang="uk-UA" b="0" i="0" dirty="0">
                <a:effectLst/>
                <a:latin typeface="Times New Roman" panose="02020603050405020304" pitchFamily="18" charset="0"/>
                <a:cs typeface="Times New Roman" panose="02020603050405020304" pitchFamily="18" charset="0"/>
              </a:rPr>
              <a:t> / </a:t>
            </a:r>
            <a:r>
              <a:rPr lang="uk-UA" b="0" i="0" dirty="0" err="1">
                <a:effectLst/>
                <a:latin typeface="Times New Roman" panose="02020603050405020304" pitchFamily="18" charset="0"/>
                <a:cs typeface="Times New Roman" panose="02020603050405020304" pitchFamily="18" charset="0"/>
              </a:rPr>
              <a:t>Дорис</a:t>
            </a:r>
            <a:r>
              <a:rPr lang="uk-UA" b="0" i="0" dirty="0">
                <a:effectLst/>
                <a:latin typeface="Times New Roman" panose="02020603050405020304" pitchFamily="18" charset="0"/>
                <a:cs typeface="Times New Roman" panose="02020603050405020304" pitchFamily="18" charset="0"/>
              </a:rPr>
              <a:t> </a:t>
            </a:r>
            <a:r>
              <a:rPr lang="uk-UA" b="0" i="0" dirty="0" err="1">
                <a:effectLst/>
                <a:latin typeface="Times New Roman" panose="02020603050405020304" pitchFamily="18" charset="0"/>
                <a:cs typeface="Times New Roman" panose="02020603050405020304" pitchFamily="18" charset="0"/>
              </a:rPr>
              <a:t>Кристоф</a:t>
            </a:r>
            <a:r>
              <a:rPr lang="uk-UA" dirty="0">
                <a:latin typeface="Times New Roman" panose="02020603050405020304" pitchFamily="18" charset="0"/>
                <a:cs typeface="Times New Roman" panose="02020603050405020304" pitchFamily="18" charset="0"/>
              </a:rPr>
              <a:t>. – </a:t>
            </a:r>
            <a:r>
              <a:rPr lang="en-US" b="0" i="0" u="none" strike="noStrike" dirty="0">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Taschen</a:t>
            </a:r>
            <a:r>
              <a:rPr lang="uk-UA" b="0" i="0" u="none" strike="noStrike" dirty="0">
                <a:effectLst/>
                <a:latin typeface="Times New Roman" panose="02020603050405020304" pitchFamily="18" charset="0"/>
                <a:cs typeface="Times New Roman" panose="02020603050405020304" pitchFamily="18" charset="0"/>
              </a:rPr>
              <a:t>, 2004. – 96 р.</a:t>
            </a:r>
            <a:endParaRPr lang="en-US" b="0" i="0" dirty="0">
              <a:effectLst/>
              <a:latin typeface="Times New Roman" panose="02020603050405020304" pitchFamily="18" charset="0"/>
              <a:cs typeface="Times New Roman" panose="02020603050405020304" pitchFamily="18" charset="0"/>
            </a:endParaRPr>
          </a:p>
          <a:p>
            <a:pPr algn="l" fontAlgn="base"/>
            <a:endParaRPr lang="uk-UA" b="0" i="0" dirty="0">
              <a:solidFill>
                <a:srgbClr val="000000"/>
              </a:solidFill>
              <a:effectLst/>
              <a:latin typeface="Roboto" panose="02000000000000000000" pitchFamily="2" charset="0"/>
            </a:endParaRPr>
          </a:p>
        </p:txBody>
      </p:sp>
    </p:spTree>
    <p:extLst>
      <p:ext uri="{BB962C8B-B14F-4D97-AF65-F5344CB8AC3E}">
        <p14:creationId xmlns:p14="http://schemas.microsoft.com/office/powerpoint/2010/main" val="1453795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666A40-FDFA-4440-BCE8-2A2B7A4B454D}"/>
              </a:ext>
            </a:extLst>
          </p:cNvPr>
          <p:cNvSpPr txBox="1"/>
          <p:nvPr/>
        </p:nvSpPr>
        <p:spPr>
          <a:xfrm>
            <a:off x="2661407" y="1748996"/>
            <a:ext cx="7942277" cy="2092881"/>
          </a:xfrm>
          <a:prstGeom prst="rect">
            <a:avLst/>
          </a:prstGeom>
          <a:noFill/>
        </p:spPr>
        <p:txBody>
          <a:bodyPr wrap="square">
            <a:spAutoFit/>
          </a:bodyPr>
          <a:lstStyle/>
          <a:p>
            <a:pPr algn="ctr" latinLnBrk="0"/>
            <a:r>
              <a:rPr lang="uk-UA" sz="1400" b="0" i="0" dirty="0">
                <a:solidFill>
                  <a:srgbClr val="222222"/>
                </a:solidFill>
                <a:effectLst/>
                <a:latin typeface="Times New Roman" panose="02020603050405020304" pitchFamily="18" charset="0"/>
                <a:cs typeface="Times New Roman" panose="02020603050405020304" pitchFamily="18" charset="0"/>
              </a:rPr>
              <a:t>Список використаних джерел:</a:t>
            </a:r>
          </a:p>
          <a:p>
            <a:pPr algn="ctr" latinLnBrk="0"/>
            <a:endParaRPr lang="uk-UA" sz="1400" b="0" i="0" dirty="0">
              <a:solidFill>
                <a:srgbClr val="222222"/>
              </a:solidFill>
              <a:effectLst/>
              <a:latin typeface="Times New Roman" panose="02020603050405020304" pitchFamily="18" charset="0"/>
              <a:cs typeface="Times New Roman" panose="02020603050405020304" pitchFamily="18" charset="0"/>
            </a:endParaRPr>
          </a:p>
          <a:p>
            <a:pPr latinLnBrk="0"/>
            <a:r>
              <a:rPr lang="uk-UA" sz="1400" b="0" i="0" dirty="0">
                <a:solidFill>
                  <a:srgbClr val="222222"/>
                </a:solidFill>
                <a:effectLst/>
                <a:latin typeface="Times New Roman" panose="02020603050405020304" pitchFamily="18" charset="0"/>
                <a:cs typeface="Times New Roman" panose="02020603050405020304" pitchFamily="18" charset="0"/>
              </a:rPr>
              <a:t>Історія життя </a:t>
            </a:r>
            <a:r>
              <a:rPr lang="uk-UA" sz="1400" b="0" i="0" dirty="0" err="1">
                <a:solidFill>
                  <a:srgbClr val="222222"/>
                </a:solidFill>
                <a:effectLst/>
                <a:latin typeface="Times New Roman" panose="02020603050405020304" pitchFamily="18" charset="0"/>
                <a:cs typeface="Times New Roman" panose="02020603050405020304" pitchFamily="18" charset="0"/>
              </a:rPr>
              <a:t>Амедео</a:t>
            </a:r>
            <a:r>
              <a:rPr lang="uk-UA" sz="1400" b="0" i="0" dirty="0">
                <a:solidFill>
                  <a:srgbClr val="222222"/>
                </a:solidFill>
                <a:effectLst/>
                <a:latin typeface="Times New Roman" panose="02020603050405020304" pitchFamily="18" charset="0"/>
                <a:cs typeface="Times New Roman" panose="02020603050405020304" pitchFamily="18" charset="0"/>
              </a:rPr>
              <a:t> </a:t>
            </a:r>
            <a:r>
              <a:rPr lang="uk-UA" sz="1400" b="0" i="0" dirty="0" err="1">
                <a:solidFill>
                  <a:srgbClr val="222222"/>
                </a:solidFill>
                <a:effectLst/>
                <a:latin typeface="Times New Roman" panose="02020603050405020304" pitchFamily="18" charset="0"/>
                <a:cs typeface="Times New Roman" panose="02020603050405020304" pitchFamily="18" charset="0"/>
              </a:rPr>
              <a:t>Модільяні</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uk-UA" sz="1400" b="0" i="0" dirty="0">
                <a:solidFill>
                  <a:srgbClr val="222222"/>
                </a:solidFill>
                <a:effectLst/>
                <a:latin typeface="Times New Roman" panose="02020603050405020304" pitchFamily="18" charset="0"/>
                <a:cs typeface="Times New Roman" panose="02020603050405020304" pitchFamily="18" charset="0"/>
              </a:rPr>
              <a:t>Електронний ресурс</a:t>
            </a:r>
            <a:r>
              <a:rPr lang="en-US" sz="1400" b="0" i="0" dirty="0">
                <a:solidFill>
                  <a:srgbClr val="222222"/>
                </a:solidFill>
                <a:effectLst/>
                <a:latin typeface="Times New Roman" panose="02020603050405020304" pitchFamily="18" charset="0"/>
                <a:cs typeface="Times New Roman" panose="02020603050405020304" pitchFamily="18" charset="0"/>
              </a:rPr>
              <a:t>]</a:t>
            </a:r>
            <a:r>
              <a:rPr lang="uk-UA" sz="1400" dirty="0">
                <a:solidFill>
                  <a:srgbClr val="222222"/>
                </a:solidFill>
                <a:latin typeface="Times New Roman" panose="02020603050405020304" pitchFamily="18" charset="0"/>
                <a:cs typeface="Times New Roman" panose="02020603050405020304" pitchFamily="18" charset="0"/>
              </a:rPr>
              <a:t>. – Режим доступу:</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0" dirty="0">
                <a:solidFill>
                  <a:srgbClr val="222222"/>
                </a:solidFill>
                <a:effectLst/>
                <a:latin typeface="Times New Roman" panose="02020603050405020304" pitchFamily="18" charset="0"/>
                <a:cs typeface="Times New Roman" panose="02020603050405020304" pitchFamily="18" charset="0"/>
                <a:hlinkClick r:id="rId2"/>
              </a:rPr>
              <a:t>https://365days.com.ua/chastyna-1-istoriya-zhyttya-amedeo-modilyani/</a:t>
            </a:r>
            <a:r>
              <a:rPr lang="uk-UA" sz="1400" b="0" i="0" dirty="0">
                <a:solidFill>
                  <a:srgbClr val="222222"/>
                </a:solidFill>
                <a:effectLst/>
                <a:latin typeface="Times New Roman" panose="02020603050405020304" pitchFamily="18" charset="0"/>
                <a:cs typeface="Times New Roman" panose="02020603050405020304" pitchFamily="18" charset="0"/>
              </a:rPr>
              <a:t>. – Заголовок з екрану.</a:t>
            </a:r>
          </a:p>
          <a:p>
            <a:pPr latinLnBrk="0"/>
            <a:endParaRPr lang="uk-UA" sz="1400" b="0" i="0" dirty="0">
              <a:solidFill>
                <a:srgbClr val="222222"/>
              </a:solidFill>
              <a:effectLst/>
              <a:latin typeface="Times New Roman" panose="02020603050405020304" pitchFamily="18" charset="0"/>
              <a:cs typeface="Times New Roman" panose="02020603050405020304" pitchFamily="18" charset="0"/>
            </a:endParaRPr>
          </a:p>
          <a:p>
            <a:r>
              <a:rPr lang="uk-UA" sz="1400" b="0" i="0" dirty="0" err="1">
                <a:effectLst/>
                <a:latin typeface="Times New Roman" panose="02020603050405020304" pitchFamily="18" charset="0"/>
                <a:cs typeface="Times New Roman" panose="02020603050405020304" pitchFamily="18" charset="0"/>
              </a:rPr>
              <a:t>Амедео</a:t>
            </a:r>
            <a:r>
              <a:rPr lang="uk-UA" sz="1400" b="0" i="0" dirty="0">
                <a:effectLst/>
                <a:latin typeface="Times New Roman" panose="02020603050405020304" pitchFamily="18" charset="0"/>
                <a:cs typeface="Times New Roman" panose="02020603050405020304" pitchFamily="18" charset="0"/>
              </a:rPr>
              <a:t> </a:t>
            </a:r>
            <a:r>
              <a:rPr lang="uk-UA" sz="1400" b="0" i="0" dirty="0" err="1">
                <a:effectLst/>
                <a:latin typeface="Times New Roman" panose="02020603050405020304" pitchFamily="18" charset="0"/>
                <a:cs typeface="Times New Roman" panose="02020603050405020304" pitchFamily="18" charset="0"/>
              </a:rPr>
              <a:t>Модільяні</a:t>
            </a:r>
            <a:r>
              <a:rPr lang="uk-UA" sz="1400" b="0" i="0" dirty="0">
                <a:effectLst/>
                <a:latin typeface="Times New Roman" panose="02020603050405020304" pitchFamily="18" charset="0"/>
                <a:cs typeface="Times New Roman" panose="02020603050405020304" pitchFamily="18" charset="0"/>
              </a:rPr>
              <a:t> </a:t>
            </a:r>
            <a:r>
              <a:rPr lang="en-US" sz="1400" b="0" i="0" dirty="0">
                <a:solidFill>
                  <a:srgbClr val="222222"/>
                </a:solidFill>
                <a:effectLst/>
                <a:latin typeface="Times New Roman" panose="02020603050405020304" pitchFamily="18" charset="0"/>
                <a:cs typeface="Times New Roman" panose="02020603050405020304" pitchFamily="18" charset="0"/>
              </a:rPr>
              <a:t>[</a:t>
            </a:r>
            <a:r>
              <a:rPr lang="uk-UA" sz="1400" b="0" i="0" dirty="0">
                <a:solidFill>
                  <a:srgbClr val="222222"/>
                </a:solidFill>
                <a:effectLst/>
                <a:latin typeface="Times New Roman" panose="02020603050405020304" pitchFamily="18" charset="0"/>
                <a:cs typeface="Times New Roman" panose="02020603050405020304" pitchFamily="18" charset="0"/>
              </a:rPr>
              <a:t>Електронний ресурс</a:t>
            </a:r>
            <a:r>
              <a:rPr lang="en-US" sz="1400" b="0" i="0" dirty="0">
                <a:solidFill>
                  <a:srgbClr val="222222"/>
                </a:solidFill>
                <a:effectLst/>
                <a:latin typeface="Times New Roman" panose="02020603050405020304" pitchFamily="18" charset="0"/>
                <a:cs typeface="Times New Roman" panose="02020603050405020304" pitchFamily="18" charset="0"/>
              </a:rPr>
              <a:t>]</a:t>
            </a:r>
            <a:r>
              <a:rPr lang="uk-UA" sz="1400" b="0" i="0" dirty="0">
                <a:solidFill>
                  <a:srgbClr val="222222"/>
                </a:solidFill>
                <a:effectLst/>
                <a:latin typeface="Times New Roman" panose="02020603050405020304" pitchFamily="18" charset="0"/>
                <a:cs typeface="Times New Roman" panose="02020603050405020304" pitchFamily="18" charset="0"/>
              </a:rPr>
              <a:t> // Вікіпедія</a:t>
            </a:r>
            <a:r>
              <a:rPr lang="uk-UA" sz="1400" dirty="0">
                <a:solidFill>
                  <a:srgbClr val="222222"/>
                </a:solidFill>
                <a:latin typeface="Times New Roman" panose="02020603050405020304" pitchFamily="18" charset="0"/>
                <a:cs typeface="Times New Roman" panose="02020603050405020304" pitchFamily="18" charset="0"/>
              </a:rPr>
              <a:t>. – Режим доступу:</a:t>
            </a:r>
            <a:r>
              <a:rPr lang="en-US" sz="1400" b="0" i="0" dirty="0">
                <a:solidFill>
                  <a:srgbClr val="222222"/>
                </a:solidFill>
                <a:effectLst/>
                <a:latin typeface="Times New Roman" panose="02020603050405020304" pitchFamily="18" charset="0"/>
                <a:cs typeface="Times New Roman" panose="02020603050405020304" pitchFamily="18" charset="0"/>
              </a:rPr>
              <a:t> </a:t>
            </a:r>
            <a:endParaRPr lang="uk-UA" sz="1400" b="0" i="0" dirty="0">
              <a:effectLst/>
              <a:latin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https://uk.wikipedia.org/wiki/%D0%90%D0%BC%D0%B5%D0%B4%D0%B5%D0%BE_%D0%9C%D0%BE%D0%B4%D1%96%D0%BB%D1%8C%D1%8F%D0%BD%D1%96</a:t>
            </a:r>
            <a:r>
              <a:rPr lang="uk-UA" sz="1400" b="0" i="0" dirty="0">
                <a:solidFill>
                  <a:srgbClr val="222222"/>
                </a:solidFill>
                <a:effectLst/>
                <a:latin typeface="Times New Roman" panose="02020603050405020304" pitchFamily="18" charset="0"/>
                <a:cs typeface="Times New Roman" panose="02020603050405020304" pitchFamily="18" charset="0"/>
              </a:rPr>
              <a:t>. – Заголовок з екрану.</a:t>
            </a:r>
          </a:p>
          <a:p>
            <a:pPr latinLnBrk="0"/>
            <a:endParaRPr lang="uk-UA" b="0" i="0" dirty="0">
              <a:solidFill>
                <a:srgbClr val="22222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3790568"/>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131</TotalTime>
  <Words>1066</Words>
  <Application>Microsoft Office PowerPoint</Application>
  <PresentationFormat>Широкий екран</PresentationFormat>
  <Paragraphs>24</Paragraphs>
  <Slides>11</Slides>
  <Notes>0</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11</vt:i4>
      </vt:variant>
    </vt:vector>
  </HeadingPairs>
  <TitlesOfParts>
    <vt:vector size="19" baseType="lpstr">
      <vt:lpstr>Arial</vt:lpstr>
      <vt:lpstr>Century Gothic</vt:lpstr>
      <vt:lpstr>Helvetica</vt:lpstr>
      <vt:lpstr>Mabry Pro</vt:lpstr>
      <vt:lpstr>Roboto</vt:lpstr>
      <vt:lpstr>Times New Roman</vt:lpstr>
      <vt:lpstr>Wingdings 3</vt:lpstr>
      <vt:lpstr>Віхоть</vt:lpstr>
      <vt:lpstr>140 років від дня народження Амедео Модільяні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140 років від дня народження Амедео Модільяні </dc:title>
  <dc:creator>admin</dc:creator>
  <cp:lastModifiedBy>admin</cp:lastModifiedBy>
  <cp:revision>18</cp:revision>
  <dcterms:created xsi:type="dcterms:W3CDTF">2024-07-12T08:26:00Z</dcterms:created>
  <dcterms:modified xsi:type="dcterms:W3CDTF">2024-07-12T10:37:04Z</dcterms:modified>
</cp:coreProperties>
</file>